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9.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10.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11.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notesSlides/notesSlide12.xml" ContentType="application/vnd.openxmlformats-officedocument.presentationml.notesSlide+xml"/>
  <Override PartName="/ppt/charts/chart35.xml" ContentType="application/vnd.openxmlformats-officedocument.drawingml.chart+xml"/>
  <Override PartName="/ppt/notesSlides/notesSlide13.xml" ContentType="application/vnd.openxmlformats-officedocument.presentationml.notesSlide+xml"/>
  <Override PartName="/ppt/charts/chart36.xml" ContentType="application/vnd.openxmlformats-officedocument.drawingml.chart+xml"/>
  <Override PartName="/ppt/charts/chart37.xml" ContentType="application/vnd.openxmlformats-officedocument.drawingml.chart+xml"/>
  <Override PartName="/ppt/notesSlides/notesSlide14.xml" ContentType="application/vnd.openxmlformats-officedocument.presentationml.notesSlide+xml"/>
  <Override PartName="/ppt/charts/chart3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0000">
              <a:alpha val="20000"/>
            </a:srgbClr>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12700" cap="flat">
              <a:solidFill>
                <a:srgbClr val="000000"/>
              </a:solidFill>
              <a:prstDash val="solid"/>
              <a:round/>
            </a:ln>
          </a:top>
          <a:bottom>
            <a:ln w="12700" cap="flat">
              <a:solidFill>
                <a:srgbClr val="000000"/>
              </a:solidFill>
              <a:prstDash val="solid"/>
              <a:round/>
            </a:ln>
          </a:bottom>
          <a:insideH>
            <a:ln w="12700" cap="flat">
              <a:noFill/>
              <a:miter lim="400000"/>
            </a:ln>
          </a:insideH>
          <a:insideV>
            <a:ln w="12700" cap="flat">
              <a:noFill/>
              <a:miter lim="400000"/>
            </a:ln>
          </a:insideV>
        </a:tcBdr>
        <a:fill>
          <a:noFill/>
        </a:fill>
      </a:tcStyle>
    </a:lastRow>
    <a:firstRow>
      <a:tcTxStyle b="on" i="off">
        <a:fontRef idx="minor">
          <a:srgbClr val="000000"/>
        </a:fontRef>
        <a:srgbClr val="000000"/>
      </a:tcTxStyle>
      <a:tcStyle>
        <a:tcBdr>
          <a:left>
            <a:ln w="12700" cap="flat">
              <a:noFill/>
              <a:miter lim="400000"/>
            </a:ln>
          </a:left>
          <a:right>
            <a:ln w="12700" cap="flat">
              <a:noFill/>
              <a:miter lim="400000"/>
            </a:ln>
          </a:right>
          <a:top>
            <a:ln w="12700" cap="flat">
              <a:solidFill>
                <a:srgbClr val="000000"/>
              </a:solidFill>
              <a:prstDash val="solid"/>
              <a:round/>
            </a:ln>
          </a:top>
          <a:bottom>
            <a:ln w="12700" cap="flat">
              <a:solidFill>
                <a:srgbClr val="000000"/>
              </a:solidFill>
              <a:prstDash val="solid"/>
              <a:round/>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6.9942099999999993E-2"/>
          <c:y val="6.2871300000000005E-2"/>
          <c:w val="0.61995900000000004"/>
          <c:h val="0.84012500000000001"/>
        </c:manualLayout>
      </c:layout>
      <c:barChart>
        <c:barDir val="col"/>
        <c:grouping val="stacked"/>
        <c:varyColors val="0"/>
        <c:ser>
          <c:idx val="0"/>
          <c:order val="0"/>
          <c:tx>
            <c:strRef>
              <c:f>Sheet1!$A$2</c:f>
              <c:strCache>
                <c:ptCount val="1"/>
                <c:pt idx="0">
                  <c:v>Bichat</c:v>
                </c:pt>
              </c:strCache>
            </c:strRef>
          </c:tx>
          <c:spPr>
            <a:gradFill flip="none" rotWithShape="1">
              <a:gsLst>
                <a:gs pos="0">
                  <a:srgbClr val="3F80CE"/>
                </a:gs>
                <a:gs pos="100000">
                  <a:schemeClr val="accent1">
                    <a:hueOff val="357503"/>
                    <a:satOff val="54545"/>
                    <a:lumOff val="29273"/>
                  </a:schemeClr>
                </a:gs>
              </a:gsLst>
              <a:lin ang="16200000" scaled="0"/>
            </a:gradFill>
            <a:ln w="12700" cap="flat">
              <a:noFill/>
              <a:miter lim="400000"/>
            </a:ln>
            <a:effectLst>
              <a:outerShdw blurRad="38100" dist="23000" dir="5400000" algn="tl">
                <a:srgbClr val="000000">
                  <a:alpha val="35000"/>
                </a:srgbClr>
              </a:outerShdw>
            </a:effectLst>
          </c:spPr>
          <c:invertIfNegative val="0"/>
          <c:cat>
            <c:strRef>
              <c:f>Sheet1!$B$1:$E$1</c:f>
              <c:strCache>
                <c:ptCount val="4"/>
                <c:pt idx="0">
                  <c:v>C. Nord</c:v>
                </c:pt>
                <c:pt idx="1">
                  <c:v>C. Ouest</c:v>
                </c:pt>
                <c:pt idx="2">
                  <c:v>C. Centre</c:v>
                </c:pt>
                <c:pt idx="3">
                  <c:v>C. Sud</c:v>
                </c:pt>
              </c:strCache>
            </c:strRef>
          </c:cat>
          <c:val>
            <c:numRef>
              <c:f>Sheet1!$B$2:$E$2</c:f>
              <c:numCache>
                <c:formatCode>General</c:formatCode>
                <c:ptCount val="1"/>
                <c:pt idx="0">
                  <c:v>146</c:v>
                </c:pt>
              </c:numCache>
            </c:numRef>
          </c:val>
        </c:ser>
        <c:ser>
          <c:idx val="1"/>
          <c:order val="1"/>
          <c:tx>
            <c:strRef>
              <c:f>Sheet1!$A$3</c:f>
              <c:strCache>
                <c:ptCount val="1"/>
                <c:pt idx="0">
                  <c:v>Pontoise</c:v>
                </c:pt>
              </c:strCache>
            </c:strRef>
          </c:tx>
          <c:spPr>
            <a:gradFill flip="none" rotWithShape="1">
              <a:gsLst>
                <a:gs pos="0">
                  <a:srgbClr val="D1403C"/>
                </a:gs>
                <a:gs pos="100000">
                  <a:schemeClr val="accent2">
                    <a:hueOff val="-39879"/>
                    <a:satOff val="52282"/>
                    <a:lumOff val="29251"/>
                  </a:schemeClr>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Sheet1!$B$3:$E$3</c:f>
              <c:numCache>
                <c:formatCode>General</c:formatCode>
                <c:ptCount val="1"/>
                <c:pt idx="0">
                  <c:v>19</c:v>
                </c:pt>
              </c:numCache>
            </c:numRef>
          </c:val>
        </c:ser>
        <c:ser>
          <c:idx val="2"/>
          <c:order val="2"/>
          <c:tx>
            <c:strRef>
              <c:f>Sheet1!$A$4</c:f>
              <c:strCache>
                <c:ptCount val="1"/>
                <c:pt idx="0">
                  <c:v>Eaubonne</c:v>
                </c:pt>
              </c:strCache>
            </c:strRef>
          </c:tx>
          <c:spPr>
            <a:gradFill flip="none" rotWithShape="1">
              <a:gsLst>
                <a:gs pos="0">
                  <a:srgbClr val="A0CA4A"/>
                </a:gs>
                <a:gs pos="100000">
                  <a:srgbClr val="DAFFA3"/>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Sheet1!$B$4:$E$4</c:f>
              <c:numCache>
                <c:formatCode>General</c:formatCode>
                <c:ptCount val="1"/>
                <c:pt idx="0">
                  <c:v>6</c:v>
                </c:pt>
              </c:numCache>
            </c:numRef>
          </c:val>
        </c:ser>
        <c:ser>
          <c:idx val="3"/>
          <c:order val="3"/>
          <c:tx>
            <c:strRef>
              <c:f>Sheet1!$A$5</c:f>
              <c:strCache>
                <c:ptCount val="1"/>
                <c:pt idx="0">
                  <c:v>A. Paré</c:v>
                </c:pt>
              </c:strCache>
            </c:strRef>
          </c:tx>
          <c:spPr>
            <a:gradFill flip="none" rotWithShape="1">
              <a:gsLst>
                <a:gs pos="0">
                  <a:srgbClr val="7F5BAB"/>
                </a:gs>
                <a:gs pos="100000">
                  <a:srgbClr val="C7AEED"/>
                </a:gs>
              </a:gsLst>
              <a:lin ang="16200000" scaled="0"/>
            </a:gradFill>
            <a:ln w="12700" cap="flat">
              <a:noFill/>
              <a:miter lim="400000"/>
            </a:ln>
            <a:effectLst>
              <a:outerShdw blurRad="38100" dist="23000" dir="5400000" algn="tl">
                <a:srgbClr val="000000">
                  <a:alpha val="35000"/>
                </a:srgbClr>
              </a:outerShdw>
            </a:effectLst>
          </c:spPr>
          <c:invertIfNegative val="0"/>
          <c:cat>
            <c:strRef>
              <c:f>Sheet1!$B$1:$E$1</c:f>
              <c:strCache>
                <c:ptCount val="4"/>
                <c:pt idx="0">
                  <c:v>C. Nord</c:v>
                </c:pt>
                <c:pt idx="1">
                  <c:v>C. Ouest</c:v>
                </c:pt>
                <c:pt idx="2">
                  <c:v>C. Centre</c:v>
                </c:pt>
                <c:pt idx="3">
                  <c:v>C. Sud</c:v>
                </c:pt>
              </c:strCache>
            </c:strRef>
          </c:cat>
          <c:val>
            <c:numRef>
              <c:f>Sheet1!$B$5:$E$5</c:f>
              <c:numCache>
                <c:formatCode>General</c:formatCode>
                <c:ptCount val="2"/>
                <c:pt idx="1">
                  <c:v>10</c:v>
                </c:pt>
              </c:numCache>
            </c:numRef>
          </c:val>
        </c:ser>
        <c:ser>
          <c:idx val="4"/>
          <c:order val="4"/>
          <c:tx>
            <c:strRef>
              <c:f>Sheet1!$A$6</c:f>
              <c:strCache>
                <c:ptCount val="1"/>
                <c:pt idx="0">
                  <c:v>Foch</c:v>
                </c:pt>
              </c:strCache>
            </c:strRef>
          </c:tx>
          <c:spPr>
            <a:gradFill flip="none" rotWithShape="1">
              <a:gsLst>
                <a:gs pos="0">
                  <a:srgbClr val="39B7D8"/>
                </a:gs>
                <a:gs pos="100000">
                  <a:schemeClr val="accent5">
                    <a:hueOff val="249502"/>
                    <a:satOff val="48101"/>
                    <a:lumOff val="28891"/>
                  </a:schemeClr>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Sheet1!$B$6:$E$6</c:f>
              <c:numCache>
                <c:formatCode>General</c:formatCode>
                <c:ptCount val="2"/>
                <c:pt idx="1">
                  <c:v>11</c:v>
                </c:pt>
              </c:numCache>
            </c:numRef>
          </c:val>
        </c:ser>
        <c:ser>
          <c:idx val="5"/>
          <c:order val="5"/>
          <c:tx>
            <c:strRef>
              <c:f>Sheet1!$A$7</c:f>
              <c:strCache>
                <c:ptCount val="1"/>
                <c:pt idx="0">
                  <c:v>Louis Mourier</c:v>
                </c:pt>
              </c:strCache>
            </c:strRef>
          </c:tx>
          <c:spPr>
            <a:gradFill flip="none" rotWithShape="1">
              <a:gsLst>
                <a:gs pos="0">
                  <a:srgbClr val="FF953E"/>
                </a:gs>
                <a:gs pos="100000">
                  <a:schemeClr val="accent6">
                    <a:hueOff val="-456778"/>
                    <a:satOff val="8290"/>
                    <a:lumOff val="24503"/>
                  </a:schemeClr>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Sheet1!$B$7:$E$7</c:f>
              <c:numCache>
                <c:formatCode>General</c:formatCode>
                <c:ptCount val="2"/>
                <c:pt idx="1">
                  <c:v>43</c:v>
                </c:pt>
              </c:numCache>
            </c:numRef>
          </c:val>
        </c:ser>
        <c:ser>
          <c:idx val="6"/>
          <c:order val="6"/>
          <c:tx>
            <c:strRef>
              <c:f>Sheet1!$A$8</c:f>
              <c:strCache>
                <c:ptCount val="1"/>
                <c:pt idx="0">
                  <c:v>Argenteuil</c:v>
                </c:pt>
              </c:strCache>
            </c:strRef>
          </c:tx>
          <c:spPr>
            <a:gradFill flip="none" rotWithShape="1">
              <a:gsLst>
                <a:gs pos="0">
                  <a:srgbClr val="3F80CE"/>
                </a:gs>
                <a:gs pos="100000">
                  <a:schemeClr val="accent1">
                    <a:hueOff val="357503"/>
                    <a:satOff val="54545"/>
                    <a:lumOff val="29273"/>
                  </a:schemeClr>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Sheet1!$B$8:$E$8</c:f>
              <c:numCache>
                <c:formatCode>General</c:formatCode>
                <c:ptCount val="2"/>
                <c:pt idx="1">
                  <c:v>23</c:v>
                </c:pt>
              </c:numCache>
            </c:numRef>
          </c:val>
        </c:ser>
        <c:ser>
          <c:idx val="7"/>
          <c:order val="7"/>
          <c:tx>
            <c:strRef>
              <c:f>Sheet1!$A$9</c:f>
              <c:strCache>
                <c:ptCount val="1"/>
                <c:pt idx="0">
                  <c:v>Garches</c:v>
                </c:pt>
              </c:strCache>
            </c:strRef>
          </c:tx>
          <c:spPr>
            <a:gradFill flip="none" rotWithShape="1">
              <a:gsLst>
                <a:gs pos="0">
                  <a:srgbClr val="D1403C"/>
                </a:gs>
                <a:gs pos="100000">
                  <a:schemeClr val="accent2">
                    <a:hueOff val="-39879"/>
                    <a:satOff val="52282"/>
                    <a:lumOff val="29251"/>
                  </a:schemeClr>
                </a:gs>
              </a:gsLst>
              <a:lin ang="16200000" scaled="0"/>
            </a:gradFill>
            <a:ln w="12700" cap="flat">
              <a:noFill/>
              <a:miter lim="400000"/>
            </a:ln>
            <a:effectLst>
              <a:outerShdw blurRad="38100" dist="23000" dir="5400000" algn="tl">
                <a:srgbClr val="000000">
                  <a:alpha val="35000"/>
                </a:srgbClr>
              </a:outerShdw>
            </a:effectLst>
          </c:spPr>
          <c:invertIfNegative val="0"/>
          <c:cat>
            <c:strRef>
              <c:f>Sheet1!$B$1:$E$1</c:f>
              <c:strCache>
                <c:ptCount val="4"/>
                <c:pt idx="0">
                  <c:v>C. Nord</c:v>
                </c:pt>
                <c:pt idx="1">
                  <c:v>C. Ouest</c:v>
                </c:pt>
                <c:pt idx="2">
                  <c:v>C. Centre</c:v>
                </c:pt>
                <c:pt idx="3">
                  <c:v>C. Sud</c:v>
                </c:pt>
              </c:strCache>
            </c:strRef>
          </c:cat>
          <c:val>
            <c:numRef>
              <c:f>Sheet1!$B$9:$E$9</c:f>
              <c:numCache>
                <c:formatCode>General</c:formatCode>
                <c:ptCount val="2"/>
                <c:pt idx="1">
                  <c:v>20</c:v>
                </c:pt>
              </c:numCache>
            </c:numRef>
          </c:val>
        </c:ser>
        <c:ser>
          <c:idx val="8"/>
          <c:order val="8"/>
          <c:tx>
            <c:strRef>
              <c:f>Sheet1!$A$10</c:f>
              <c:strCache>
                <c:ptCount val="1"/>
                <c:pt idx="0">
                  <c:v>Max Fourestier</c:v>
                </c:pt>
              </c:strCache>
            </c:strRef>
          </c:tx>
          <c:spPr>
            <a:gradFill flip="none" rotWithShape="1">
              <a:gsLst>
                <a:gs pos="0">
                  <a:srgbClr val="A0CA4A"/>
                </a:gs>
                <a:gs pos="100000">
                  <a:srgbClr val="DAFFA3"/>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Sheet1!$B$10:$E$10</c:f>
              <c:numCache>
                <c:formatCode>General</c:formatCode>
                <c:ptCount val="2"/>
                <c:pt idx="1">
                  <c:v>4</c:v>
                </c:pt>
              </c:numCache>
            </c:numRef>
          </c:val>
        </c:ser>
        <c:ser>
          <c:idx val="9"/>
          <c:order val="9"/>
          <c:tx>
            <c:strRef>
              <c:f>Sheet1!$A$11</c:f>
              <c:strCache>
                <c:ptCount val="1"/>
                <c:pt idx="0">
                  <c:v>Poissy St Germain</c:v>
                </c:pt>
              </c:strCache>
            </c:strRef>
          </c:tx>
          <c:spPr>
            <a:gradFill flip="none" rotWithShape="1">
              <a:gsLst>
                <a:gs pos="0">
                  <a:srgbClr val="7F5BAB"/>
                </a:gs>
                <a:gs pos="100000">
                  <a:srgbClr val="C7AEED"/>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Sheet1!$B$11:$E$11</c:f>
              <c:numCache>
                <c:formatCode>General</c:formatCode>
                <c:ptCount val="2"/>
                <c:pt idx="1">
                  <c:v>10</c:v>
                </c:pt>
              </c:numCache>
            </c:numRef>
          </c:val>
        </c:ser>
        <c:ser>
          <c:idx val="10"/>
          <c:order val="10"/>
          <c:tx>
            <c:strRef>
              <c:f>Sheet1!$A$12</c:f>
              <c:strCache>
                <c:ptCount val="1"/>
                <c:pt idx="0">
                  <c:v>A. Mignot</c:v>
                </c:pt>
              </c:strCache>
            </c:strRef>
          </c:tx>
          <c:spPr>
            <a:gradFill flip="none" rotWithShape="1">
              <a:gsLst>
                <a:gs pos="0">
                  <a:srgbClr val="39B7D8"/>
                </a:gs>
                <a:gs pos="100000">
                  <a:schemeClr val="accent5">
                    <a:hueOff val="249502"/>
                    <a:satOff val="48101"/>
                    <a:lumOff val="28891"/>
                  </a:schemeClr>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Sheet1!$B$12:$E$12</c:f>
              <c:numCache>
                <c:formatCode>General</c:formatCode>
                <c:ptCount val="2"/>
                <c:pt idx="1">
                  <c:v>4</c:v>
                </c:pt>
              </c:numCache>
            </c:numRef>
          </c:val>
        </c:ser>
        <c:ser>
          <c:idx val="11"/>
          <c:order val="11"/>
          <c:tx>
            <c:strRef>
              <c:f>Sheet1!$A$13</c:f>
              <c:strCache>
                <c:ptCount val="1"/>
                <c:pt idx="0">
                  <c:v>Saint Antoine</c:v>
                </c:pt>
              </c:strCache>
            </c:strRef>
          </c:tx>
          <c:spPr>
            <a:gradFill flip="none" rotWithShape="1">
              <a:gsLst>
                <a:gs pos="0">
                  <a:srgbClr val="FF953E"/>
                </a:gs>
                <a:gs pos="100000">
                  <a:schemeClr val="accent6">
                    <a:hueOff val="-456778"/>
                    <a:satOff val="8290"/>
                    <a:lumOff val="24503"/>
                  </a:schemeClr>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Sheet1!$B$13:$E$13</c:f>
              <c:numCache>
                <c:formatCode>General</c:formatCode>
                <c:ptCount val="3"/>
                <c:pt idx="2">
                  <c:v>69</c:v>
                </c:pt>
              </c:numCache>
            </c:numRef>
          </c:val>
        </c:ser>
        <c:ser>
          <c:idx val="12"/>
          <c:order val="12"/>
          <c:tx>
            <c:strRef>
              <c:f>Sheet1!$A$14</c:f>
              <c:strCache>
                <c:ptCount val="1"/>
                <c:pt idx="0">
                  <c:v>Cochin</c:v>
                </c:pt>
              </c:strCache>
            </c:strRef>
          </c:tx>
          <c:spPr>
            <a:gradFill flip="none" rotWithShape="1">
              <a:gsLst>
                <a:gs pos="0">
                  <a:srgbClr val="3F80CE"/>
                </a:gs>
                <a:gs pos="100000">
                  <a:schemeClr val="accent1">
                    <a:hueOff val="357503"/>
                    <a:satOff val="54545"/>
                    <a:lumOff val="29273"/>
                  </a:schemeClr>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Sheet1!$B$14:$E$14</c:f>
              <c:numCache>
                <c:formatCode>General</c:formatCode>
                <c:ptCount val="4"/>
                <c:pt idx="3">
                  <c:v>94</c:v>
                </c:pt>
              </c:numCache>
            </c:numRef>
          </c:val>
        </c:ser>
        <c:ser>
          <c:idx val="13"/>
          <c:order val="13"/>
          <c:tx>
            <c:strRef>
              <c:f>Sheet1!$A$15</c:f>
              <c:strCache>
                <c:ptCount val="1"/>
                <c:pt idx="0">
                  <c:v>Henri mondor</c:v>
                </c:pt>
              </c:strCache>
            </c:strRef>
          </c:tx>
          <c:spPr>
            <a:gradFill flip="none" rotWithShape="1">
              <a:gsLst>
                <a:gs pos="0">
                  <a:srgbClr val="D1403C"/>
                </a:gs>
                <a:gs pos="100000">
                  <a:schemeClr val="accent2">
                    <a:hueOff val="-39879"/>
                    <a:satOff val="52282"/>
                    <a:lumOff val="29251"/>
                  </a:schemeClr>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Sheet1!$B$15:$E$15</c:f>
              <c:numCache>
                <c:formatCode>General</c:formatCode>
                <c:ptCount val="4"/>
                <c:pt idx="3">
                  <c:v>32</c:v>
                </c:pt>
              </c:numCache>
            </c:numRef>
          </c:val>
        </c:ser>
        <c:ser>
          <c:idx val="14"/>
          <c:order val="14"/>
          <c:tx>
            <c:strRef>
              <c:f>Sheet1!$A$16</c:f>
              <c:strCache>
                <c:ptCount val="1"/>
                <c:pt idx="0">
                  <c:v>HEGP</c:v>
                </c:pt>
              </c:strCache>
            </c:strRef>
          </c:tx>
          <c:spPr>
            <a:gradFill flip="none" rotWithShape="1">
              <a:gsLst>
                <a:gs pos="0">
                  <a:srgbClr val="A0CA4A"/>
                </a:gs>
                <a:gs pos="100000">
                  <a:srgbClr val="DAFFA3"/>
                </a:gs>
              </a:gsLst>
              <a:lin ang="16200000" scaled="0"/>
            </a:gradFill>
            <a:ln w="12700" cap="flat">
              <a:noFill/>
              <a:miter lim="400000"/>
            </a:ln>
            <a:effectLst>
              <a:outerShdw blurRad="38100" dist="23000" dir="5400000" algn="tl">
                <a:srgbClr val="000000">
                  <a:alpha val="35000"/>
                </a:srgbClr>
              </a:outerShdw>
            </a:effectLst>
          </c:spPr>
          <c:invertIfNegative val="0"/>
          <c:dLbls>
            <c:numFmt formatCode="0" sourceLinked="0"/>
            <c:txPr>
              <a:bodyPr/>
              <a:lstStyle/>
              <a:p>
                <a:pPr>
                  <a:defRPr sz="1800" b="0" i="0" u="none" strike="noStrike">
                    <a:solidFill>
                      <a:srgbClr val="000000"/>
                    </a:solidFill>
                    <a:latin typeface="Calibri"/>
                  </a:defRPr>
                </a:pPr>
                <a:endParaRPr lang="fr-FR"/>
              </a:p>
            </c:txPr>
            <c:dLblPos val="ctr"/>
            <c:showLegendKey val="0"/>
            <c:showVal val="1"/>
            <c:showCatName val="0"/>
            <c:showSerName val="0"/>
            <c:showPercent val="0"/>
            <c:showBubbleSize val="0"/>
            <c:showLeaderLines val="0"/>
          </c:dLbls>
          <c:cat>
            <c:strRef>
              <c:f>Sheet1!$B$1:$E$1</c:f>
              <c:strCache>
                <c:ptCount val="4"/>
                <c:pt idx="0">
                  <c:v>C. Nord</c:v>
                </c:pt>
                <c:pt idx="1">
                  <c:v>C. Ouest</c:v>
                </c:pt>
                <c:pt idx="2">
                  <c:v>C. Centre</c:v>
                </c:pt>
                <c:pt idx="3">
                  <c:v>C. Sud</c:v>
                </c:pt>
              </c:strCache>
            </c:strRef>
          </c:cat>
          <c:val>
            <c:numRef>
              <c:f>Sheet1!$B$16:$E$16</c:f>
              <c:numCache>
                <c:formatCode>General</c:formatCode>
                <c:ptCount val="4"/>
                <c:pt idx="3">
                  <c:v>75</c:v>
                </c:pt>
              </c:numCache>
            </c:numRef>
          </c:val>
        </c:ser>
        <c:ser>
          <c:idx val="15"/>
          <c:order val="15"/>
          <c:tx>
            <c:strRef>
              <c:f>Sheet1!$A$17</c:f>
              <c:strCache>
                <c:ptCount val="1"/>
                <c:pt idx="0">
                  <c:v>K-B</c:v>
                </c:pt>
              </c:strCache>
            </c:strRef>
          </c:tx>
          <c:spPr>
            <a:gradFill flip="none" rotWithShape="1">
              <a:gsLst>
                <a:gs pos="0">
                  <a:srgbClr val="7F5BAB"/>
                </a:gs>
                <a:gs pos="100000">
                  <a:srgbClr val="C7AEED"/>
                </a:gs>
              </a:gsLst>
              <a:lin ang="16200000" scaled="0"/>
            </a:gradFill>
            <a:ln w="12700" cap="flat">
              <a:noFill/>
              <a:miter lim="400000"/>
            </a:ln>
            <a:effectLst>
              <a:outerShdw blurRad="38100" dist="20000" dir="5400000" algn="tl">
                <a:srgbClr val="000000">
                  <a:alpha val="38000"/>
                </a:srgbClr>
              </a:outerShdw>
            </a:effectLst>
          </c:spPr>
          <c:invertIfNegative val="0"/>
          <c:cat>
            <c:strRef>
              <c:f>Sheet1!$B$1:$E$1</c:f>
              <c:strCache>
                <c:ptCount val="4"/>
                <c:pt idx="0">
                  <c:v>C. Nord</c:v>
                </c:pt>
                <c:pt idx="1">
                  <c:v>C. Ouest</c:v>
                </c:pt>
                <c:pt idx="2">
                  <c:v>C. Centre</c:v>
                </c:pt>
                <c:pt idx="3">
                  <c:v>C. Sud</c:v>
                </c:pt>
              </c:strCache>
            </c:strRef>
          </c:cat>
          <c:val>
            <c:numRef>
              <c:f>Sheet1!$B$17:$E$17</c:f>
              <c:numCache>
                <c:formatCode>General</c:formatCode>
                <c:ptCount val="4"/>
                <c:pt idx="3">
                  <c:v>64</c:v>
                </c:pt>
              </c:numCache>
            </c:numRef>
          </c:val>
        </c:ser>
        <c:dLbls>
          <c:showLegendKey val="0"/>
          <c:showVal val="0"/>
          <c:showCatName val="0"/>
          <c:showSerName val="0"/>
          <c:showPercent val="0"/>
          <c:showBubbleSize val="0"/>
        </c:dLbls>
        <c:gapWidth val="100"/>
        <c:overlap val="100"/>
        <c:axId val="104668160"/>
        <c:axId val="104690432"/>
      </c:barChart>
      <c:catAx>
        <c:axId val="104668160"/>
        <c:scaling>
          <c:orientation val="minMax"/>
        </c:scaling>
        <c:delete val="0"/>
        <c:axPos val="b"/>
        <c:numFmt formatCode="General" sourceLinked="0"/>
        <c:majorTickMark val="out"/>
        <c:minorTickMark val="none"/>
        <c:tickLblPos val="low"/>
        <c:spPr>
          <a:ln w="12700" cap="flat">
            <a:noFill/>
            <a:miter lim="400000"/>
          </a:ln>
        </c:spPr>
        <c:txPr>
          <a:bodyPr rot="0"/>
          <a:lstStyle/>
          <a:p>
            <a:pPr>
              <a:defRPr sz="1800" b="0" i="0" u="none" strike="noStrike">
                <a:solidFill>
                  <a:srgbClr val="000000"/>
                </a:solidFill>
                <a:latin typeface="Calibri"/>
              </a:defRPr>
            </a:pPr>
            <a:endParaRPr lang="fr-FR"/>
          </a:p>
        </c:txPr>
        <c:crossAx val="104690432"/>
        <c:crosses val="autoZero"/>
        <c:auto val="1"/>
        <c:lblAlgn val="ctr"/>
        <c:lblOffset val="100"/>
        <c:noMultiLvlLbl val="1"/>
      </c:catAx>
      <c:valAx>
        <c:axId val="104690432"/>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noFill/>
            <a:miter lim="400000"/>
          </a:ln>
        </c:spPr>
        <c:txPr>
          <a:bodyPr rot="0"/>
          <a:lstStyle/>
          <a:p>
            <a:pPr>
              <a:defRPr sz="1800" b="0" i="0" u="none" strike="noStrike">
                <a:solidFill>
                  <a:srgbClr val="000000"/>
                </a:solidFill>
                <a:latin typeface="Calibri"/>
              </a:defRPr>
            </a:pPr>
            <a:endParaRPr lang="fr-FR"/>
          </a:p>
        </c:txPr>
        <c:crossAx val="104668160"/>
        <c:crosses val="autoZero"/>
        <c:crossBetween val="between"/>
        <c:majorUnit val="75"/>
        <c:minorUnit val="37.5"/>
      </c:valAx>
      <c:spPr>
        <a:noFill/>
        <a:ln w="12700" cap="flat">
          <a:noFill/>
          <a:miter lim="400000"/>
        </a:ln>
        <a:effectLst/>
      </c:spPr>
    </c:plotArea>
    <c:legend>
      <c:legendPos val="r"/>
      <c:layout>
        <c:manualLayout>
          <c:xMode val="edge"/>
          <c:yMode val="edge"/>
          <c:x val="0.72330099999999997"/>
          <c:y val="0"/>
          <c:w val="0.27669899999999997"/>
          <c:h val="0.9136739999999999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Pour certains patients, acceptez-vous l'idée d'une consultation hospitalière annuelle uniquement ?</a:t>
            </a:r>
          </a:p>
        </c:rich>
      </c:tx>
      <c:layout>
        <c:manualLayout>
          <c:xMode val="edge"/>
          <c:yMode val="edge"/>
          <c:x val="0"/>
          <c:y val="0"/>
          <c:w val="1"/>
          <c:h val="0.46722399999999997"/>
        </c:manualLayout>
      </c:layout>
      <c:overlay val="1"/>
      <c:spPr>
        <a:noFill/>
        <a:effectLst/>
      </c:spPr>
    </c:title>
    <c:autoTitleDeleted val="0"/>
    <c:plotArea>
      <c:layout>
        <c:manualLayout>
          <c:layoutTarget val="inner"/>
          <c:xMode val="edge"/>
          <c:yMode val="edge"/>
          <c:x val="0.19184599999999999"/>
          <c:y val="0.46722399999999997"/>
          <c:w val="0.80315400000000003"/>
          <c:h val="0.45831300000000003"/>
        </c:manualLayout>
      </c:layout>
      <c:pieChart>
        <c:varyColors val="0"/>
        <c:ser>
          <c:idx val="0"/>
          <c:order val="0"/>
          <c:tx>
            <c:strRef>
              <c:f>Sheet1!$A$2</c:f>
              <c:strCache>
                <c:ptCount val="1"/>
                <c:pt idx="0">
                  <c:v>Pour certains patients, acceptez-vous l'idée d'une consultation hospitalière annuelle uniquement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Sheet1!$B$1:$C$1</c:f>
              <c:strCache>
                <c:ptCount val="2"/>
                <c:pt idx="0">
                  <c:v>OUI</c:v>
                </c:pt>
                <c:pt idx="1">
                  <c:v>NON</c:v>
                </c:pt>
              </c:strCache>
            </c:strRef>
          </c:cat>
          <c:val>
            <c:numRef>
              <c:f>Sheet1!$B$2:$C$2</c:f>
              <c:numCache>
                <c:formatCode>General</c:formatCode>
                <c:ptCount val="2"/>
                <c:pt idx="0">
                  <c:v>73.5</c:v>
                </c:pt>
                <c:pt idx="1">
                  <c:v>26.5</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
          <c:y val="0.89363099999999995"/>
          <c:w val="0.32734400000000002"/>
          <c:h val="0.10636900000000001"/>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Avez-vous des correspondants généralistes a qui vous adressez préférentiellement les patients ? </a:t>
            </a:r>
          </a:p>
        </c:rich>
      </c:tx>
      <c:layout>
        <c:manualLayout>
          <c:xMode val="edge"/>
          <c:yMode val="edge"/>
          <c:x val="0"/>
          <c:y val="0"/>
          <c:w val="1"/>
          <c:h val="0.392513"/>
        </c:manualLayout>
      </c:layout>
      <c:overlay val="1"/>
      <c:spPr>
        <a:noFill/>
        <a:effectLst/>
      </c:spPr>
    </c:title>
    <c:autoTitleDeleted val="0"/>
    <c:plotArea>
      <c:layout>
        <c:manualLayout>
          <c:layoutTarget val="inner"/>
          <c:xMode val="edge"/>
          <c:yMode val="edge"/>
          <c:x val="5.0000000000000001E-3"/>
          <c:y val="0.392513"/>
          <c:w val="0.88367099999999998"/>
          <c:h val="0.48243399999999997"/>
        </c:manualLayout>
      </c:layout>
      <c:pieChart>
        <c:varyColors val="0"/>
        <c:ser>
          <c:idx val="0"/>
          <c:order val="0"/>
          <c:tx>
            <c:strRef>
              <c:f>Sheet1!$A$2</c:f>
              <c:strCache>
                <c:ptCount val="1"/>
                <c:pt idx="0">
                  <c:v>Avez-vous des correspondants généralistes a qui vous adressez préférentiellement les patients ?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Sheet1!$B$1:$C$1</c:f>
              <c:strCache>
                <c:ptCount val="2"/>
                <c:pt idx="0">
                  <c:v>OUI</c:v>
                </c:pt>
                <c:pt idx="1">
                  <c:v>NON</c:v>
                </c:pt>
              </c:strCache>
            </c:strRef>
          </c:cat>
          <c:val>
            <c:numRef>
              <c:f>Sheet1!$B$2:$C$2</c:f>
              <c:numCache>
                <c:formatCode>General</c:formatCode>
                <c:ptCount val="2"/>
                <c:pt idx="0">
                  <c:v>60.2</c:v>
                </c:pt>
                <c:pt idx="1">
                  <c:v>39.799999999999997</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67213800000000001"/>
          <c:y val="0.89109300000000002"/>
          <c:w val="0.32786199999999999"/>
          <c:h val="0.108907"/>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Voudriez-vous avoir accès à une liste de médecins généralistes ?</a:t>
            </a:r>
          </a:p>
        </c:rich>
      </c:tx>
      <c:layout>
        <c:manualLayout>
          <c:xMode val="edge"/>
          <c:yMode val="edge"/>
          <c:x val="0"/>
          <c:y val="0"/>
          <c:w val="1"/>
          <c:h val="0.30920399999999998"/>
        </c:manualLayout>
      </c:layout>
      <c:overlay val="1"/>
      <c:spPr>
        <a:noFill/>
        <a:effectLst/>
      </c:spPr>
    </c:title>
    <c:autoTitleDeleted val="0"/>
    <c:plotArea>
      <c:layout>
        <c:manualLayout>
          <c:layoutTarget val="inner"/>
          <c:xMode val="edge"/>
          <c:yMode val="edge"/>
          <c:x val="5.0000000000000001E-3"/>
          <c:y val="0.30920399999999998"/>
          <c:w val="0.982684"/>
          <c:h val="0.538497"/>
        </c:manualLayout>
      </c:layout>
      <c:pieChart>
        <c:varyColors val="0"/>
        <c:ser>
          <c:idx val="0"/>
          <c:order val="0"/>
          <c:tx>
            <c:strRef>
              <c:f>Sheet1!$A$2</c:f>
              <c:strCache>
                <c:ptCount val="1"/>
                <c:pt idx="0">
                  <c:v>Voudriez-vous avoir accès à une liste de médecins généralistes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Sheet1!$B$1:$C$1</c:f>
              <c:strCache>
                <c:ptCount val="2"/>
                <c:pt idx="0">
                  <c:v>OUI</c:v>
                </c:pt>
                <c:pt idx="1">
                  <c:v>NON</c:v>
                </c:pt>
              </c:strCache>
            </c:strRef>
          </c:cat>
          <c:val>
            <c:numRef>
              <c:f>Sheet1!$B$2:$C$2</c:f>
              <c:numCache>
                <c:formatCode>General</c:formatCode>
                <c:ptCount val="2"/>
                <c:pt idx="0">
                  <c:v>84.5</c:v>
                </c:pt>
                <c:pt idx="1">
                  <c:v>15.5</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63540200000000002"/>
          <c:y val="0.88017299999999998"/>
          <c:w val="0.36459799999999998"/>
          <c:h val="0.119827"/>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Seriez-vous d'accord pour figurer parmi une liste de référents hospitaliers pour les MG ?</a:t>
            </a:r>
          </a:p>
        </c:rich>
      </c:tx>
      <c:layout>
        <c:manualLayout>
          <c:xMode val="edge"/>
          <c:yMode val="edge"/>
          <c:x val="0"/>
          <c:y val="0"/>
          <c:w val="1"/>
          <c:h val="0.33959699999999998"/>
        </c:manualLayout>
      </c:layout>
      <c:overlay val="1"/>
      <c:spPr>
        <a:noFill/>
        <a:effectLst/>
      </c:spPr>
    </c:title>
    <c:autoTitleDeleted val="0"/>
    <c:plotArea>
      <c:layout>
        <c:manualLayout>
          <c:layoutTarget val="inner"/>
          <c:xMode val="edge"/>
          <c:yMode val="edge"/>
          <c:x val="5.0000000000000001E-3"/>
          <c:y val="0.33959699999999998"/>
          <c:w val="0.99"/>
          <c:h val="0.51147799999999999"/>
        </c:manualLayout>
      </c:layout>
      <c:pieChart>
        <c:varyColors val="0"/>
        <c:ser>
          <c:idx val="0"/>
          <c:order val="0"/>
          <c:tx>
            <c:strRef>
              <c:f>Sheet1!$A$2</c:f>
              <c:strCache>
                <c:ptCount val="1"/>
                <c:pt idx="0">
                  <c:v>Seriez-vous d'accord pour figurer parmi une liste de référents hospitaliers pour les MG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Lbls>
            <c:dLbl>
              <c:idx val="1"/>
              <c:numFmt formatCode="0.#" sourceLinked="0"/>
              <c:spPr/>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dLbl>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Sheet1!$B$1:$C$1</c:f>
              <c:strCache>
                <c:ptCount val="2"/>
                <c:pt idx="0">
                  <c:v>OUI</c:v>
                </c:pt>
                <c:pt idx="1">
                  <c:v>NON</c:v>
                </c:pt>
              </c:strCache>
            </c:strRef>
          </c:cat>
          <c:val>
            <c:numRef>
              <c:f>Sheet1!$B$2:$C$2</c:f>
              <c:numCache>
                <c:formatCode>General</c:formatCode>
                <c:ptCount val="2"/>
                <c:pt idx="0">
                  <c:v>91.9</c:v>
                </c:pt>
                <c:pt idx="1">
                  <c:v>8.1</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51119899999999996"/>
          <c:y val="0.88980800000000004"/>
          <c:w val="0.35513099999999997"/>
          <c:h val="0.110192"/>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Seriez-vous d'accord pour proposer plusieurs noms de MG à vos patients si besoin ?</a:t>
            </a:r>
          </a:p>
        </c:rich>
      </c:tx>
      <c:layout>
        <c:manualLayout>
          <c:xMode val="edge"/>
          <c:yMode val="edge"/>
          <c:x val="0"/>
          <c:y val="0"/>
          <c:w val="1"/>
          <c:h val="0.33083299999999999"/>
        </c:manualLayout>
      </c:layout>
      <c:overlay val="1"/>
      <c:spPr>
        <a:noFill/>
        <a:effectLst/>
      </c:spPr>
    </c:title>
    <c:autoTitleDeleted val="0"/>
    <c:plotArea>
      <c:layout>
        <c:manualLayout>
          <c:layoutTarget val="inner"/>
          <c:xMode val="edge"/>
          <c:yMode val="edge"/>
          <c:x val="7.3552900000000004E-2"/>
          <c:y val="0.33083299999999999"/>
          <c:w val="0.85289400000000004"/>
          <c:h val="0.52376400000000001"/>
        </c:manualLayout>
      </c:layout>
      <c:pieChart>
        <c:varyColors val="0"/>
        <c:ser>
          <c:idx val="0"/>
          <c:order val="0"/>
          <c:tx>
            <c:strRef>
              <c:f>Sheet1!$A$2</c:f>
              <c:strCache>
                <c:ptCount val="1"/>
                <c:pt idx="0">
                  <c:v>Seriez-vous d'accord pour proposer plusieurs noms de MG à vos patients si besoin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Lbls>
            <c:dLbl>
              <c:idx val="1"/>
              <c:layout/>
              <c:dLblPos val="outEnd"/>
              <c:showLegendKey val="0"/>
              <c:showVal val="1"/>
              <c:showCatName val="0"/>
              <c:showSerName val="0"/>
              <c:showPercent val="0"/>
              <c:showBubbleSize val="0"/>
            </c:dLbl>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Sheet1!$B$1:$C$1</c:f>
              <c:strCache>
                <c:ptCount val="2"/>
                <c:pt idx="0">
                  <c:v>OUI</c:v>
                </c:pt>
                <c:pt idx="1">
                  <c:v>NON</c:v>
                </c:pt>
              </c:strCache>
            </c:strRef>
          </c:cat>
          <c:val>
            <c:numRef>
              <c:f>Sheet1!$B$2:$C$2</c:f>
              <c:numCache>
                <c:formatCode>General</c:formatCode>
                <c:ptCount val="2"/>
                <c:pt idx="0">
                  <c:v>99</c:v>
                </c:pt>
                <c:pt idx="1">
                  <c:v>1</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9.3437999999999993E-2"/>
          <c:y val="0.89232900000000004"/>
          <c:w val="0.28831099999999998"/>
          <c:h val="0.107671"/>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Seriez-vous d'accord pour tester l'utilisation d'une adresse mail sécurisée dédiée à la communication avec le MG ? </a:t>
            </a:r>
          </a:p>
        </c:rich>
      </c:tx>
      <c:layout>
        <c:manualLayout>
          <c:xMode val="edge"/>
          <c:yMode val="edge"/>
          <c:x val="0"/>
          <c:y val="0"/>
          <c:w val="1"/>
          <c:h val="0.33514300000000002"/>
        </c:manualLayout>
      </c:layout>
      <c:overlay val="1"/>
      <c:spPr>
        <a:noFill/>
        <a:effectLst/>
      </c:spPr>
    </c:title>
    <c:autoTitleDeleted val="0"/>
    <c:plotArea>
      <c:layout>
        <c:manualLayout>
          <c:layoutTarget val="inner"/>
          <c:xMode val="edge"/>
          <c:yMode val="edge"/>
          <c:x val="5.0000000000000001E-3"/>
          <c:y val="0.33514300000000002"/>
          <c:w val="0.61265800000000004"/>
          <c:h val="0.65235699999999996"/>
        </c:manualLayout>
      </c:layout>
      <c:pieChart>
        <c:varyColors val="0"/>
        <c:ser>
          <c:idx val="0"/>
          <c:order val="0"/>
          <c:tx>
            <c:strRef>
              <c:f>Sheet1!$A$2</c:f>
              <c:strCache>
                <c:ptCount val="1"/>
                <c:pt idx="0">
                  <c:v>Seriez-vous d'accord pour tester l'utilisation d'une adresse mail sécurisée dédiée à la communication avec le MG ?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Sheet1!$B$1:$C$1</c:f>
              <c:strCache>
                <c:ptCount val="2"/>
                <c:pt idx="0">
                  <c:v>OUI</c:v>
                </c:pt>
                <c:pt idx="1">
                  <c:v>NON</c:v>
                </c:pt>
              </c:strCache>
            </c:strRef>
          </c:cat>
          <c:val>
            <c:numRef>
              <c:f>Sheet1!$B$2:$C$2</c:f>
              <c:numCache>
                <c:formatCode>General</c:formatCode>
                <c:ptCount val="2"/>
                <c:pt idx="0">
                  <c:v>83.5</c:v>
                </c:pt>
                <c:pt idx="1">
                  <c:v>16.5</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793404"/>
          <c:y val="0.60321800000000003"/>
          <c:w val="0.206596"/>
          <c:h val="0.12141100000000001"/>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Mode d’exercice</a:t>
            </a:r>
          </a:p>
        </c:rich>
      </c:tx>
      <c:layout>
        <c:manualLayout>
          <c:xMode val="edge"/>
          <c:yMode val="edge"/>
          <c:x val="0.447683"/>
          <c:y val="0"/>
          <c:w val="0.408279"/>
          <c:h val="0.115547"/>
        </c:manualLayout>
      </c:layout>
      <c:overlay val="1"/>
      <c:spPr>
        <a:noFill/>
        <a:effectLst/>
      </c:spPr>
    </c:title>
    <c:autoTitleDeleted val="0"/>
    <c:plotArea>
      <c:layout>
        <c:manualLayout>
          <c:layoutTarget val="inner"/>
          <c:xMode val="edge"/>
          <c:yMode val="edge"/>
          <c:x val="0.32902599999999999"/>
          <c:y val="0.115547"/>
          <c:w val="0.645594"/>
          <c:h val="0.565029"/>
        </c:manualLayout>
      </c:layout>
      <c:pieChart>
        <c:varyColors val="0"/>
        <c:ser>
          <c:idx val="0"/>
          <c:order val="0"/>
          <c:tx>
            <c:strRef>
              <c:f>Sheet1!$A$2</c:f>
              <c:strCache>
                <c:ptCount val="1"/>
                <c:pt idx="0">
                  <c:v>Mode d'exercice</c:v>
                </c:pt>
              </c:strCache>
            </c:strRef>
          </c:tx>
          <c:spPr>
            <a:solidFill>
              <a:schemeClr val="accent1"/>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chemeClr val="accent2"/>
              </a:solidFill>
              <a:ln w="9525" cap="flat">
                <a:solidFill>
                  <a:srgbClr val="F9F9F9"/>
                </a:solidFill>
                <a:prstDash val="solid"/>
                <a:round/>
              </a:ln>
              <a:effectLst>
                <a:outerShdw blurRad="38100" dist="20000" dir="5400000" algn="tl">
                  <a:srgbClr val="000000">
                    <a:alpha val="38000"/>
                  </a:srgbClr>
                </a:outerShdw>
              </a:effectLst>
            </c:spPr>
          </c:dPt>
          <c:dPt>
            <c:idx val="2"/>
            <c:bubble3D val="0"/>
            <c:spPr>
              <a:solidFill>
                <a:schemeClr val="accent3"/>
              </a:solidFill>
              <a:ln w="9525" cap="flat">
                <a:solidFill>
                  <a:srgbClr val="F9F9F9"/>
                </a:solidFill>
                <a:prstDash val="solid"/>
                <a:round/>
              </a:ln>
              <a:effectLst>
                <a:outerShdw blurRad="38100" dist="20000" dir="5400000" algn="tl">
                  <a:srgbClr val="000000">
                    <a:alpha val="38000"/>
                  </a:srgbClr>
                </a:outerShdw>
              </a:effectLst>
            </c:spPr>
          </c:dPt>
          <c:dPt>
            <c:idx val="3"/>
            <c:bubble3D val="0"/>
            <c:spPr>
              <a:solidFill>
                <a:schemeClr val="accent4"/>
              </a:solidFill>
              <a:ln w="9525" cap="flat">
                <a:solidFill>
                  <a:srgbClr val="F9F9F9"/>
                </a:solidFill>
                <a:prstDash val="solid"/>
                <a:round/>
              </a:ln>
              <a:effectLst>
                <a:outerShdw blurRad="38100" dist="20000" dir="5400000" algn="tl">
                  <a:srgbClr val="000000">
                    <a:alpha val="38000"/>
                  </a:srgbClr>
                </a:outerShdw>
              </a:effectLst>
            </c:spPr>
          </c:dPt>
          <c:dPt>
            <c:idx val="4"/>
            <c:bubble3D val="0"/>
            <c:spPr>
              <a:solidFill>
                <a:schemeClr val="accent5"/>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Sheet1!$B$1:$F$1</c:f>
              <c:strCache>
                <c:ptCount val="5"/>
                <c:pt idx="0">
                  <c:v>Libéral, seul</c:v>
                </c:pt>
                <c:pt idx="1">
                  <c:v>Libéral en groupe</c:v>
                </c:pt>
                <c:pt idx="2">
                  <c:v>MSP et/pole de santé</c:v>
                </c:pt>
                <c:pt idx="3">
                  <c:v>centre de santé</c:v>
                </c:pt>
                <c:pt idx="4">
                  <c:v>autre</c:v>
                </c:pt>
              </c:strCache>
            </c:strRef>
          </c:cat>
          <c:val>
            <c:numRef>
              <c:f>Sheet1!$B$2:$F$2</c:f>
              <c:numCache>
                <c:formatCode>General</c:formatCode>
                <c:ptCount val="5"/>
                <c:pt idx="0">
                  <c:v>23.6</c:v>
                </c:pt>
                <c:pt idx="1">
                  <c:v>41.8</c:v>
                </c:pt>
                <c:pt idx="2">
                  <c:v>20</c:v>
                </c:pt>
                <c:pt idx="3">
                  <c:v>16.399999999999999</c:v>
                </c:pt>
                <c:pt idx="4">
                  <c:v>9.1</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69863299999999995"/>
          <c:w val="1"/>
          <c:h val="0.301367"/>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Sexe</a:t>
            </a:r>
          </a:p>
        </c:rich>
      </c:tx>
      <c:layout>
        <c:manualLayout>
          <c:xMode val="edge"/>
          <c:yMode val="edge"/>
          <c:x val="0.39432600000000001"/>
          <c:y val="0"/>
          <c:w val="0.11473999999999999"/>
          <c:h val="0.12940099999999999"/>
        </c:manualLayout>
      </c:layout>
      <c:overlay val="1"/>
      <c:spPr>
        <a:noFill/>
        <a:effectLst/>
      </c:spPr>
    </c:title>
    <c:autoTitleDeleted val="0"/>
    <c:plotArea>
      <c:layout>
        <c:manualLayout>
          <c:layoutTarget val="inner"/>
          <c:xMode val="edge"/>
          <c:yMode val="edge"/>
          <c:x val="0.12889900000000001"/>
          <c:y val="0.12940099999999999"/>
          <c:w val="0.645594"/>
          <c:h val="0.634274"/>
        </c:manualLayout>
      </c:layout>
      <c:pieChart>
        <c:varyColors val="0"/>
        <c:ser>
          <c:idx val="0"/>
          <c:order val="0"/>
          <c:tx>
            <c:strRef>
              <c:f>Sheet1!$A$2</c:f>
              <c:strCache>
                <c:ptCount val="1"/>
                <c:pt idx="0">
                  <c:v>Sexe</c:v>
                </c:pt>
              </c:strCache>
            </c:strRef>
          </c:tx>
          <c:spPr>
            <a:solidFill>
              <a:srgbClr val="4CAAE8"/>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rgbClr val="6C61B0"/>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Sheet1!$B$1:$C$1</c:f>
              <c:strCache>
                <c:ptCount val="2"/>
                <c:pt idx="0">
                  <c:v>Hommes</c:v>
                </c:pt>
                <c:pt idx="1">
                  <c:v>Femmes</c:v>
                </c:pt>
              </c:strCache>
            </c:strRef>
          </c:cat>
          <c:val>
            <c:numRef>
              <c:f>Sheet1!$B$2:$C$2</c:f>
              <c:numCache>
                <c:formatCode>General</c:formatCode>
                <c:ptCount val="2"/>
                <c:pt idx="0">
                  <c:v>49.1</c:v>
                </c:pt>
                <c:pt idx="1">
                  <c:v>50.9</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2279999999999995"/>
          <c:w val="1"/>
          <c:h val="7.7200299999999999E-2"/>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DU/DIU VIH ? </a:t>
            </a:r>
          </a:p>
        </c:rich>
      </c:tx>
      <c:layout>
        <c:manualLayout>
          <c:xMode val="edge"/>
          <c:yMode val="edge"/>
          <c:x val="0.34688999999999998"/>
          <c:y val="0"/>
          <c:w val="0.35831200000000002"/>
          <c:h val="0.144123"/>
        </c:manualLayout>
      </c:layout>
      <c:overlay val="1"/>
      <c:spPr>
        <a:noFill/>
        <a:effectLst/>
      </c:spPr>
    </c:title>
    <c:autoTitleDeleted val="0"/>
    <c:plotArea>
      <c:layout>
        <c:manualLayout>
          <c:layoutTarget val="inner"/>
          <c:xMode val="edge"/>
          <c:yMode val="edge"/>
          <c:x val="0.20324900000000001"/>
          <c:y val="0.144123"/>
          <c:w val="0.645594"/>
          <c:h val="0.66827899999999996"/>
        </c:manualLayout>
      </c:layout>
      <c:pieChart>
        <c:varyColors val="0"/>
        <c:ser>
          <c:idx val="0"/>
          <c:order val="0"/>
          <c:tx>
            <c:strRef>
              <c:f>Sheet1!$A$2</c:f>
              <c:strCache>
                <c:ptCount val="1"/>
                <c:pt idx="0">
                  <c:v>DIU / DU</c:v>
                </c:pt>
              </c:strCache>
            </c:strRef>
          </c:tx>
          <c:spPr>
            <a:solidFill>
              <a:srgbClr val="4CAAE8"/>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rgbClr val="6C61B0"/>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Sheet1!$B$1:$C$1</c:f>
              <c:strCache>
                <c:ptCount val="2"/>
                <c:pt idx="0">
                  <c:v>OUI</c:v>
                </c:pt>
                <c:pt idx="1">
                  <c:v>NON</c:v>
                </c:pt>
              </c:strCache>
            </c:strRef>
          </c:cat>
          <c:val>
            <c:numRef>
              <c:f>Sheet1!$B$2:$C$2</c:f>
              <c:numCache>
                <c:formatCode>General</c:formatCode>
                <c:ptCount val="2"/>
                <c:pt idx="0">
                  <c:v>27.3</c:v>
                </c:pt>
                <c:pt idx="1">
                  <c:v>72.7</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1543799999999997"/>
          <c:w val="1"/>
          <c:h val="8.4561600000000001E-2"/>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FMC / DPC / Autres type de formation ? </a:t>
            </a:r>
          </a:p>
        </c:rich>
      </c:tx>
      <c:layout>
        <c:manualLayout>
          <c:xMode val="edge"/>
          <c:yMode val="edge"/>
          <c:x val="0"/>
          <c:y val="0"/>
          <c:w val="1"/>
          <c:h val="0.21823000000000001"/>
        </c:manualLayout>
      </c:layout>
      <c:overlay val="1"/>
      <c:spPr>
        <a:noFill/>
        <a:effectLst/>
      </c:spPr>
    </c:title>
    <c:autoTitleDeleted val="0"/>
    <c:plotArea>
      <c:layout>
        <c:manualLayout>
          <c:layoutTarget val="inner"/>
          <c:xMode val="edge"/>
          <c:yMode val="edge"/>
          <c:x val="0.177203"/>
          <c:y val="0.21823000000000001"/>
          <c:w val="0.645594"/>
          <c:h val="0.60833800000000005"/>
        </c:manualLayout>
      </c:layout>
      <c:pieChart>
        <c:varyColors val="0"/>
        <c:ser>
          <c:idx val="0"/>
          <c:order val="0"/>
          <c:tx>
            <c:strRef>
              <c:f>Sheet1!$A$2</c:f>
              <c:strCache>
                <c:ptCount val="1"/>
                <c:pt idx="0">
                  <c:v>FMC/ DPC / Autres</c:v>
                </c:pt>
              </c:strCache>
            </c:strRef>
          </c:tx>
          <c:spPr>
            <a:solidFill>
              <a:srgbClr val="4CAAE8"/>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rgbClr val="6C61B0"/>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Sheet1!$B$1:$C$1</c:f>
              <c:strCache>
                <c:ptCount val="2"/>
                <c:pt idx="0">
                  <c:v>OUI</c:v>
                </c:pt>
                <c:pt idx="1">
                  <c:v>NON</c:v>
                </c:pt>
              </c:strCache>
            </c:strRef>
          </c:cat>
          <c:val>
            <c:numRef>
              <c:f>Sheet1!$B$2:$C$2</c:f>
              <c:numCache>
                <c:formatCode>General</c:formatCode>
                <c:ptCount val="2"/>
                <c:pt idx="0">
                  <c:v>70.900000000000006</c:v>
                </c:pt>
                <c:pt idx="1">
                  <c:v>29.1</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1475700000000004"/>
          <c:w val="1"/>
          <c:h val="8.5243399999999997E-2"/>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Médecin traitant</a:t>
            </a:r>
          </a:p>
        </c:rich>
      </c:tx>
      <c:layout>
        <c:manualLayout>
          <c:xMode val="edge"/>
          <c:yMode val="edge"/>
          <c:x val="9.6435300000000002E-2"/>
          <c:y val="0"/>
          <c:w val="0.50013099999999999"/>
          <c:h val="0.18770000000000001"/>
        </c:manualLayout>
      </c:layout>
      <c:overlay val="1"/>
      <c:spPr>
        <a:noFill/>
        <a:effectLst/>
      </c:spPr>
    </c:title>
    <c:autoTitleDeleted val="0"/>
    <c:plotArea>
      <c:layout>
        <c:manualLayout>
          <c:layoutTarget val="inner"/>
          <c:xMode val="edge"/>
          <c:yMode val="edge"/>
          <c:x val="9.5651200000000006E-2"/>
          <c:y val="0.18770000000000001"/>
          <c:w val="0.50169900000000001"/>
          <c:h val="0.66972900000000002"/>
        </c:manualLayout>
      </c:layout>
      <c:pieChart>
        <c:varyColors val="0"/>
        <c:ser>
          <c:idx val="0"/>
          <c:order val="0"/>
          <c:tx>
            <c:strRef>
              <c:f>Sheet1!$A$2</c:f>
              <c:strCache>
                <c:ptCount val="1"/>
                <c:pt idx="0">
                  <c:v>Médecin traitant</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Pt>
            <c:idx val="2"/>
            <c:bubble3D val="0"/>
            <c:spPr>
              <a:solidFill>
                <a:srgbClr val="769ECE"/>
              </a:solidFill>
              <a:ln w="12700" cap="flat">
                <a:noFill/>
                <a:miter lim="400000"/>
              </a:ln>
              <a:effectLst>
                <a:outerShdw blurRad="38100" dist="23000" dir="5400000" algn="tl">
                  <a:srgbClr val="000000">
                    <a:alpha val="35000"/>
                  </a:srgbClr>
                </a:outerShdw>
              </a:effectLst>
            </c:spPr>
          </c:dPt>
          <c:dLbls>
            <c:dLbl>
              <c:idx val="2"/>
              <c:layout/>
              <c:dLblPos val="outEnd"/>
              <c:showLegendKey val="0"/>
              <c:showVal val="1"/>
              <c:showCatName val="0"/>
              <c:showSerName val="0"/>
              <c:showPercent val="0"/>
              <c:showBubbleSize val="0"/>
            </c:dLbl>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Sheet1!$B$1:$D$1</c:f>
              <c:strCache>
                <c:ptCount val="3"/>
                <c:pt idx="0">
                  <c:v>Ville </c:v>
                </c:pt>
                <c:pt idx="1">
                  <c:v>Hôpital</c:v>
                </c:pt>
                <c:pt idx="2">
                  <c:v>Les 2 </c:v>
                </c:pt>
              </c:strCache>
            </c:strRef>
          </c:cat>
          <c:val>
            <c:numRef>
              <c:f>Sheet1!$B$2:$D$2</c:f>
              <c:numCache>
                <c:formatCode>General</c:formatCode>
                <c:ptCount val="3"/>
                <c:pt idx="0">
                  <c:v>85.1</c:v>
                </c:pt>
                <c:pt idx="1">
                  <c:v>12</c:v>
                </c:pt>
                <c:pt idx="2">
                  <c:v>2.9</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69093000000000004"/>
          <c:y val="0.31536599999999998"/>
          <c:w val="0.30907000000000001"/>
          <c:h val="0.2820679999999999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3200" b="0" i="0" u="none" strike="noStrike">
                <a:solidFill>
                  <a:srgbClr val="000000"/>
                </a:solidFill>
                <a:latin typeface="Calibri"/>
              </a:defRPr>
            </a:pPr>
            <a:r>
              <a:rPr lang="fr-FR" sz="3200" b="0" i="0" u="none" strike="noStrike">
                <a:solidFill>
                  <a:srgbClr val="000000"/>
                </a:solidFill>
                <a:latin typeface="Calibri"/>
              </a:rPr>
              <a:t>Travail en réseau 74,5% des MG +++</a:t>
            </a:r>
          </a:p>
        </c:rich>
      </c:tx>
      <c:layout>
        <c:manualLayout>
          <c:xMode val="edge"/>
          <c:yMode val="edge"/>
          <c:x val="9.1190900000000005E-2"/>
          <c:y val="0"/>
          <c:w val="0.81761799999999996"/>
          <c:h val="0.124802"/>
        </c:manualLayout>
      </c:layout>
      <c:overlay val="1"/>
      <c:spPr>
        <a:noFill/>
        <a:effectLst/>
      </c:spPr>
    </c:title>
    <c:autoTitleDeleted val="0"/>
    <c:plotArea>
      <c:layout>
        <c:manualLayout>
          <c:layoutTarget val="inner"/>
          <c:xMode val="edge"/>
          <c:yMode val="edge"/>
          <c:x val="8.7701200000000007E-2"/>
          <c:y val="0.124802"/>
          <c:w val="0.90729899999999997"/>
          <c:h val="0.79287300000000005"/>
        </c:manualLayout>
      </c:layout>
      <c:barChart>
        <c:barDir val="col"/>
        <c:grouping val="clustered"/>
        <c:varyColors val="0"/>
        <c:ser>
          <c:idx val="0"/>
          <c:order val="0"/>
          <c:tx>
            <c:strRef>
              <c:f>Sheet1!$A$2</c:f>
              <c:strCache>
                <c:ptCount val="1"/>
                <c:pt idx="0">
                  <c:v>Type de réseau</c:v>
                </c:pt>
              </c:strCache>
            </c:strRef>
          </c:tx>
          <c:spPr>
            <a:solidFill>
              <a:srgbClr val="377E91"/>
            </a:solidFill>
            <a:ln w="9525" cap="flat">
              <a:solidFill>
                <a:srgbClr val="F9F9F9"/>
              </a:solidFill>
              <a:prstDash val="solid"/>
              <a:round/>
            </a:ln>
            <a:effectLst>
              <a:outerShdw blurRad="38100" dist="20000" dir="5400000" algn="tl">
                <a:srgbClr val="000000">
                  <a:alpha val="38000"/>
                </a:srgbClr>
              </a:outerShdw>
            </a:effectLst>
          </c:spPr>
          <c:invertIfNegative val="0"/>
          <c:cat>
            <c:strRef>
              <c:f>Sheet1!$B$1:$K$1</c:f>
              <c:strCache>
                <c:ptCount val="10"/>
                <c:pt idx="0">
                  <c:v>VIH/hépatites</c:v>
                </c:pt>
                <c:pt idx="1">
                  <c:v>Dépendance</c:v>
                </c:pt>
                <c:pt idx="2">
                  <c:v>Oncologie/soins palliatifs</c:v>
                </c:pt>
                <c:pt idx="3">
                  <c:v>Périnatalité</c:v>
                </c:pt>
                <c:pt idx="4">
                  <c:v>Diabète</c:v>
                </c:pt>
                <c:pt idx="5">
                  <c:v>Handicap</c:v>
                </c:pt>
                <c:pt idx="6">
                  <c:v>Addictions</c:v>
                </c:pt>
                <c:pt idx="7">
                  <c:v>Précarité</c:v>
                </c:pt>
                <c:pt idx="8">
                  <c:v>drépanocytose</c:v>
                </c:pt>
                <c:pt idx="9">
                  <c:v>Autres</c:v>
                </c:pt>
              </c:strCache>
            </c:strRef>
          </c:cat>
          <c:val>
            <c:numRef>
              <c:f>Sheet1!$B$2:$K$2</c:f>
              <c:numCache>
                <c:formatCode>General</c:formatCode>
                <c:ptCount val="10"/>
                <c:pt idx="0">
                  <c:v>18</c:v>
                </c:pt>
                <c:pt idx="1">
                  <c:v>8</c:v>
                </c:pt>
                <c:pt idx="2">
                  <c:v>9</c:v>
                </c:pt>
                <c:pt idx="3">
                  <c:v>3</c:v>
                </c:pt>
                <c:pt idx="4">
                  <c:v>8</c:v>
                </c:pt>
                <c:pt idx="5">
                  <c:v>2</c:v>
                </c:pt>
                <c:pt idx="6">
                  <c:v>4</c:v>
                </c:pt>
                <c:pt idx="7">
                  <c:v>5</c:v>
                </c:pt>
                <c:pt idx="8">
                  <c:v>1</c:v>
                </c:pt>
                <c:pt idx="9">
                  <c:v>1</c:v>
                </c:pt>
              </c:numCache>
            </c:numRef>
          </c:val>
        </c:ser>
        <c:dLbls>
          <c:showLegendKey val="0"/>
          <c:showVal val="0"/>
          <c:showCatName val="0"/>
          <c:showSerName val="0"/>
          <c:showPercent val="0"/>
          <c:showBubbleSize val="0"/>
        </c:dLbls>
        <c:gapWidth val="150"/>
        <c:axId val="44403712"/>
        <c:axId val="44405504"/>
      </c:barChart>
      <c:catAx>
        <c:axId val="4440371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44405504"/>
        <c:crosses val="autoZero"/>
        <c:auto val="1"/>
        <c:lblAlgn val="ctr"/>
        <c:lblOffset val="100"/>
        <c:noMultiLvlLbl val="1"/>
      </c:catAx>
      <c:valAx>
        <c:axId val="44405504"/>
        <c:scaling>
          <c:orientation val="minMax"/>
        </c:scaling>
        <c:delete val="0"/>
        <c:axPos val="l"/>
        <c:majorGridlines>
          <c:spPr>
            <a:ln w="12700" cap="flat">
              <a:solidFill>
                <a:srgbClr val="888888"/>
              </a:solidFill>
              <a:prstDash val="solid"/>
              <a:round/>
            </a:ln>
          </c:spPr>
        </c:majorGridlines>
        <c:numFmt formatCode="General"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44403712"/>
        <c:crosses val="autoZero"/>
        <c:crossBetween val="between"/>
        <c:majorUnit val="4.5"/>
        <c:minorUnit val="2.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Pour vos PVVIH, vous prenez généralement en charge ? </a:t>
            </a:r>
          </a:p>
        </c:rich>
      </c:tx>
      <c:layout>
        <c:manualLayout>
          <c:xMode val="edge"/>
          <c:yMode val="edge"/>
          <c:x val="0.172208"/>
          <c:y val="0"/>
          <c:w val="0.65558399999999994"/>
          <c:h val="0.17598800000000001"/>
        </c:manualLayout>
      </c:layout>
      <c:overlay val="1"/>
      <c:spPr>
        <a:noFill/>
        <a:effectLst/>
      </c:spPr>
    </c:title>
    <c:autoTitleDeleted val="0"/>
    <c:plotArea>
      <c:layout>
        <c:manualLayout>
          <c:layoutTarget val="inner"/>
          <c:xMode val="edge"/>
          <c:yMode val="edge"/>
          <c:x val="0.544153"/>
          <c:y val="0.17598800000000001"/>
          <c:w val="0.43437599999999998"/>
          <c:h val="0.72086399999999995"/>
        </c:manualLayout>
      </c:layout>
      <c:barChart>
        <c:barDir val="bar"/>
        <c:grouping val="clustered"/>
        <c:varyColors val="0"/>
        <c:ser>
          <c:idx val="0"/>
          <c:order val="0"/>
          <c:tx>
            <c:strRef>
              <c:f>Sheet1!$A$2</c:f>
            </c:strRef>
          </c:tx>
          <c:spPr>
            <a:solidFill>
              <a:srgbClr val="377E91"/>
            </a:solidFill>
            <a:ln w="9525" cap="flat">
              <a:solidFill>
                <a:srgbClr val="F9F9F9"/>
              </a:solidFill>
              <a:prstDash val="solid"/>
              <a:round/>
            </a:ln>
            <a:effectLst>
              <a:outerShdw blurRad="38100" dist="20000" dir="5400000" algn="tl">
                <a:srgbClr val="000000">
                  <a:alpha val="38000"/>
                </a:srgbClr>
              </a:outerShdw>
            </a:effectLst>
          </c:spPr>
          <c:invertIfNegative val="0"/>
          <c:cat>
            <c:strRef>
              <c:f>Sheet1!$B$1:$H$1</c:f>
              <c:strCache>
                <c:ptCount val="7"/>
                <c:pt idx="0">
                  <c:v>Pathologies aigues intercurrentes</c:v>
                </c:pt>
                <c:pt idx="1">
                  <c:v>Prévention (dépistage IST, vaccinations etc)</c:v>
                </c:pt>
                <c:pt idx="2">
                  <c:v>Suivi biologique de l'infection  VIH</c:v>
                </c:pt>
                <c:pt idx="3">
                  <c:v>Renouvellement ARV</c:v>
                </c:pt>
                <c:pt idx="4">
                  <c:v>Dépistage des comorbidités associées</c:v>
                </c:pt>
                <c:pt idx="5">
                  <c:v>Dépistage gynécologique  annuel</c:v>
                </c:pt>
                <c:pt idx="6">
                  <c:v>PEC Psycho et/sociale</c:v>
                </c:pt>
              </c:strCache>
            </c:strRef>
          </c:cat>
          <c:val>
            <c:numRef>
              <c:f>Sheet1!$B$2:$H$2</c:f>
              <c:numCache>
                <c:formatCode>General</c:formatCode>
                <c:ptCount val="7"/>
                <c:pt idx="0">
                  <c:v>95.9</c:v>
                </c:pt>
                <c:pt idx="1">
                  <c:v>91.8</c:v>
                </c:pt>
                <c:pt idx="2">
                  <c:v>61.2</c:v>
                </c:pt>
                <c:pt idx="3">
                  <c:v>63.3</c:v>
                </c:pt>
                <c:pt idx="4">
                  <c:v>85.7</c:v>
                </c:pt>
                <c:pt idx="5">
                  <c:v>34.700000000000003</c:v>
                </c:pt>
                <c:pt idx="6">
                  <c:v>65.3</c:v>
                </c:pt>
              </c:numCache>
            </c:numRef>
          </c:val>
        </c:ser>
        <c:dLbls>
          <c:showLegendKey val="0"/>
          <c:showVal val="0"/>
          <c:showCatName val="0"/>
          <c:showSerName val="0"/>
          <c:showPercent val="0"/>
          <c:showBubbleSize val="0"/>
        </c:dLbls>
        <c:gapWidth val="150"/>
        <c:axId val="45308160"/>
        <c:axId val="45314048"/>
      </c:barChart>
      <c:catAx>
        <c:axId val="45308160"/>
        <c:scaling>
          <c:orientation val="maxMin"/>
        </c:scaling>
        <c:delete val="0"/>
        <c:axPos val="l"/>
        <c:numFmt formatCode="General"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45314048"/>
        <c:crosses val="autoZero"/>
        <c:auto val="1"/>
        <c:lblAlgn val="ctr"/>
        <c:lblOffset val="100"/>
        <c:noMultiLvlLbl val="1"/>
      </c:catAx>
      <c:valAx>
        <c:axId val="45314048"/>
        <c:scaling>
          <c:orientation val="minMax"/>
        </c:scaling>
        <c:delete val="0"/>
        <c:axPos val="t"/>
        <c:majorGridlines>
          <c:spPr>
            <a:ln w="12700" cap="flat">
              <a:solidFill>
                <a:srgbClr val="888888"/>
              </a:solidFill>
              <a:prstDash val="solid"/>
              <a:round/>
            </a:ln>
          </c:spPr>
        </c:majorGridlines>
        <c:numFmt formatCode="General" sourceLinked="0"/>
        <c:majorTickMark val="out"/>
        <c:minorTickMark val="none"/>
        <c:tickLblPos val="high"/>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45308160"/>
        <c:crosses val="autoZero"/>
        <c:crossBetween val="between"/>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0.54388000000000003"/>
          <c:y val="0.175008"/>
          <c:w val="0.37228699999999998"/>
          <c:h val="0.704426"/>
        </c:manualLayout>
      </c:layout>
      <c:barChart>
        <c:barDir val="bar"/>
        <c:grouping val="clustered"/>
        <c:varyColors val="0"/>
        <c:ser>
          <c:idx val="0"/>
          <c:order val="0"/>
          <c:tx>
            <c:strRef>
              <c:f>Sheet1!$A$2</c:f>
              <c:strCache>
                <c:ptCount val="1"/>
                <c:pt idx="0">
                  <c:v>Nombre de médecins</c:v>
                </c:pt>
              </c:strCache>
            </c:strRef>
          </c:tx>
          <c:spPr>
            <a:solidFill>
              <a:srgbClr val="377E91"/>
            </a:solidFill>
            <a:ln w="9525" cap="flat">
              <a:solidFill>
                <a:srgbClr val="F9F9F9"/>
              </a:solidFill>
              <a:prstDash val="solid"/>
              <a:round/>
            </a:ln>
            <a:effectLst>
              <a:outerShdw blurRad="38100" dist="20000" dir="5400000" algn="tl">
                <a:srgbClr val="000000">
                  <a:alpha val="38000"/>
                </a:srgbClr>
              </a:outerShdw>
            </a:effectLst>
          </c:spPr>
          <c:invertIfNegative val="0"/>
          <c:cat>
            <c:strRef>
              <c:f>Sheet1!$B$1:$F$1</c:f>
              <c:strCache>
                <c:ptCount val="5"/>
                <c:pt idx="0">
                  <c:v>Les patients ne le  demandent pas</c:v>
                </c:pt>
                <c:pt idx="1">
                  <c:v>Je ne souhaite pas le faire</c:v>
                </c:pt>
                <c:pt idx="2">
                  <c:v>Je ne suis pas à l'aise avec les ARV</c:v>
                </c:pt>
                <c:pt idx="3">
                  <c:v>L'infectiologue se charge du renouvellement</c:v>
                </c:pt>
                <c:pt idx="4">
                  <c:v>Autre</c:v>
                </c:pt>
              </c:strCache>
            </c:strRef>
          </c:cat>
          <c:val>
            <c:numRef>
              <c:f>Sheet1!$B$2:$F$2</c:f>
              <c:numCache>
                <c:formatCode>General</c:formatCode>
                <c:ptCount val="5"/>
                <c:pt idx="0">
                  <c:v>5</c:v>
                </c:pt>
                <c:pt idx="1">
                  <c:v>0</c:v>
                </c:pt>
                <c:pt idx="2">
                  <c:v>1</c:v>
                </c:pt>
                <c:pt idx="3">
                  <c:v>7</c:v>
                </c:pt>
                <c:pt idx="4">
                  <c:v>2</c:v>
                </c:pt>
              </c:numCache>
            </c:numRef>
          </c:val>
        </c:ser>
        <c:dLbls>
          <c:showLegendKey val="0"/>
          <c:showVal val="0"/>
          <c:showCatName val="0"/>
          <c:showSerName val="0"/>
          <c:showPercent val="0"/>
          <c:showBubbleSize val="0"/>
        </c:dLbls>
        <c:gapWidth val="150"/>
        <c:axId val="45384832"/>
        <c:axId val="45386368"/>
      </c:barChart>
      <c:catAx>
        <c:axId val="45384832"/>
        <c:scaling>
          <c:orientation val="maxMin"/>
        </c:scaling>
        <c:delete val="0"/>
        <c:axPos val="l"/>
        <c:numFmt formatCode="General"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45386368"/>
        <c:crosses val="autoZero"/>
        <c:auto val="1"/>
        <c:lblAlgn val="ctr"/>
        <c:lblOffset val="100"/>
        <c:noMultiLvlLbl val="1"/>
      </c:catAx>
      <c:valAx>
        <c:axId val="45386368"/>
        <c:scaling>
          <c:orientation val="minMax"/>
        </c:scaling>
        <c:delete val="0"/>
        <c:axPos val="t"/>
        <c:majorGridlines>
          <c:spPr>
            <a:ln w="12700" cap="flat">
              <a:solidFill>
                <a:srgbClr val="888888"/>
              </a:solidFill>
              <a:prstDash val="solid"/>
              <a:round/>
            </a:ln>
          </c:spPr>
        </c:majorGridlines>
        <c:numFmt formatCode="General" sourceLinked="0"/>
        <c:majorTickMark val="out"/>
        <c:minorTickMark val="none"/>
        <c:tickLblPos val="high"/>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45384832"/>
        <c:crosses val="autoZero"/>
        <c:crossBetween val="between"/>
        <c:majorUnit val="1.75"/>
        <c:minorUnit val="0.875"/>
      </c:valAx>
      <c:spPr>
        <a:noFill/>
        <a:ln w="12700" cap="flat">
          <a:noFill/>
          <a:miter lim="400000"/>
        </a:ln>
        <a:effectLst/>
      </c:spPr>
    </c:plotArea>
    <c:legend>
      <c:legendPos val="t"/>
      <c:layout>
        <c:manualLayout>
          <c:xMode val="edge"/>
          <c:yMode val="edge"/>
          <c:x val="0.43576199999999998"/>
          <c:y val="0"/>
          <c:w val="0.56423800000000002"/>
          <c:h val="9.4934400000000002E-2"/>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D’accord pour PEC PVVIH avec consultation annuelle ?</a:t>
            </a:r>
          </a:p>
        </c:rich>
      </c:tx>
      <c:layout>
        <c:manualLayout>
          <c:xMode val="edge"/>
          <c:yMode val="edge"/>
          <c:x val="0"/>
          <c:y val="0"/>
          <c:w val="1"/>
          <c:h val="0.295707"/>
        </c:manualLayout>
      </c:layout>
      <c:overlay val="1"/>
      <c:spPr>
        <a:noFill/>
        <a:effectLst/>
      </c:spPr>
    </c:title>
    <c:autoTitleDeleted val="0"/>
    <c:plotArea>
      <c:layout>
        <c:manualLayout>
          <c:layoutTarget val="inner"/>
          <c:xMode val="edge"/>
          <c:yMode val="edge"/>
          <c:x val="5.0000000000000001E-3"/>
          <c:y val="0.295707"/>
          <c:w val="0.99"/>
          <c:h val="0.69179299999999999"/>
        </c:manualLayout>
      </c:layout>
      <c:pieChart>
        <c:varyColors val="0"/>
        <c:ser>
          <c:idx val="0"/>
          <c:order val="0"/>
          <c:tx>
            <c:strRef>
              <c:f>Sheet1!$A$2</c:f>
              <c:strCache>
                <c:ptCount val="1"/>
                <c:pt idx="0">
                  <c:v>PEC partagée </c:v>
                </c:pt>
              </c:strCache>
            </c:strRef>
          </c:tx>
          <c:spPr>
            <a:solidFill>
              <a:srgbClr val="4CAAE8"/>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rgbClr val="6C61B0"/>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1"/>
            <c:showSerName val="0"/>
            <c:showPercent val="1"/>
            <c:showBubbleSize val="0"/>
            <c:showLeaderLines val="0"/>
          </c:dLbls>
          <c:cat>
            <c:strRef>
              <c:f>Sheet1!$B$1:$C$1</c:f>
              <c:strCache>
                <c:ptCount val="2"/>
                <c:pt idx="0">
                  <c:v>OUI</c:v>
                </c:pt>
                <c:pt idx="1">
                  <c:v>NON</c:v>
                </c:pt>
              </c:strCache>
            </c:strRef>
          </c:cat>
          <c:val>
            <c:numRef>
              <c:f>Sheet1!$B$2:$C$2</c:f>
              <c:numCache>
                <c:formatCode>General</c:formatCode>
                <c:ptCount val="2"/>
                <c:pt idx="0">
                  <c:v>49</c:v>
                </c:pt>
                <c:pt idx="1">
                  <c:v>7</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Pas d’accord, raisons ?</a:t>
            </a:r>
          </a:p>
        </c:rich>
      </c:tx>
      <c:layout>
        <c:manualLayout>
          <c:xMode val="edge"/>
          <c:yMode val="edge"/>
          <c:x val="0.28187200000000001"/>
          <c:y val="0"/>
          <c:w val="0.39841799999999999"/>
          <c:h val="0.113217"/>
        </c:manualLayout>
      </c:layout>
      <c:overlay val="1"/>
      <c:spPr>
        <a:noFill/>
        <a:effectLst/>
      </c:spPr>
    </c:title>
    <c:autoTitleDeleted val="0"/>
    <c:plotArea>
      <c:layout>
        <c:manualLayout>
          <c:layoutTarget val="inner"/>
          <c:xMode val="edge"/>
          <c:yMode val="edge"/>
          <c:x val="0.27319599999999999"/>
          <c:y val="0.113217"/>
          <c:w val="0.41576999999999997"/>
          <c:h val="0.49857000000000001"/>
        </c:manualLayout>
      </c:layout>
      <c:pieChart>
        <c:varyColors val="0"/>
        <c:ser>
          <c:idx val="0"/>
          <c:order val="0"/>
          <c:tx>
            <c:strRef>
              <c:f>Sheet1!$A$2</c:f>
              <c:strCache>
                <c:ptCount val="1"/>
                <c:pt idx="0">
                  <c:v>Freins ? </c:v>
                </c:pt>
              </c:strCache>
            </c:strRef>
          </c:tx>
          <c:spPr>
            <a:solidFill>
              <a:schemeClr val="accent1"/>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chemeClr val="accent2"/>
              </a:solidFill>
              <a:ln w="9525" cap="flat">
                <a:solidFill>
                  <a:srgbClr val="F9F9F9"/>
                </a:solidFill>
                <a:prstDash val="solid"/>
                <a:round/>
              </a:ln>
              <a:effectLst>
                <a:outerShdw blurRad="38100" dist="20000" dir="5400000" algn="tl">
                  <a:srgbClr val="000000">
                    <a:alpha val="38000"/>
                  </a:srgbClr>
                </a:outerShdw>
              </a:effectLst>
            </c:spPr>
          </c:dPt>
          <c:dPt>
            <c:idx val="2"/>
            <c:bubble3D val="0"/>
            <c:spPr>
              <a:solidFill>
                <a:schemeClr val="accent3"/>
              </a:solidFill>
              <a:ln w="9525" cap="flat">
                <a:solidFill>
                  <a:srgbClr val="F9F9F9"/>
                </a:solidFill>
                <a:prstDash val="solid"/>
                <a:round/>
              </a:ln>
              <a:effectLst>
                <a:outerShdw blurRad="38100" dist="20000" dir="5400000" algn="tl">
                  <a:srgbClr val="000000">
                    <a:alpha val="38000"/>
                  </a:srgbClr>
                </a:outerShdw>
              </a:effectLst>
            </c:spPr>
          </c:dPt>
          <c:dPt>
            <c:idx val="3"/>
            <c:bubble3D val="0"/>
            <c:spPr>
              <a:solidFill>
                <a:schemeClr val="accent4"/>
              </a:solidFill>
              <a:ln w="9525" cap="flat">
                <a:solidFill>
                  <a:srgbClr val="F9F9F9"/>
                </a:solidFill>
                <a:prstDash val="solid"/>
                <a:round/>
              </a:ln>
              <a:effectLst>
                <a:outerShdw blurRad="38100" dist="20000" dir="5400000" algn="tl">
                  <a:srgbClr val="000000">
                    <a:alpha val="38000"/>
                  </a:srgbClr>
                </a:outerShdw>
              </a:effectLst>
            </c:spPr>
          </c:dPt>
          <c:dPt>
            <c:idx val="4"/>
            <c:bubble3D val="0"/>
            <c:spPr>
              <a:solidFill>
                <a:schemeClr val="accent5"/>
              </a:solidFill>
              <a:ln w="9525" cap="flat">
                <a:solidFill>
                  <a:srgbClr val="F9F9F9"/>
                </a:solidFill>
                <a:prstDash val="solid"/>
                <a:round/>
              </a:ln>
              <a:effectLst>
                <a:outerShdw blurRad="38100" dist="20000" dir="5400000" algn="tl">
                  <a:srgbClr val="000000">
                    <a:alpha val="38000"/>
                  </a:srgbClr>
                </a:outerShdw>
              </a:effectLst>
            </c:spPr>
          </c:dPt>
          <c:dPt>
            <c:idx val="5"/>
            <c:bubble3D val="0"/>
            <c:spPr>
              <a:solidFill>
                <a:schemeClr val="accent6"/>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Sheet1!$B$1:$G$1</c:f>
              <c:strCache>
                <c:ptCount val="6"/>
                <c:pt idx="0">
                  <c:v>Je ne me sens pas à l'aise avec cette pathologie</c:v>
                </c:pt>
                <c:pt idx="1">
                  <c:v>Je ne pense pas avoir les connaissances suffisantes</c:v>
                </c:pt>
                <c:pt idx="2">
                  <c:v>Manque d'intéret</c:v>
                </c:pt>
                <c:pt idx="3">
                  <c:v>Manque de temps</c:v>
                </c:pt>
                <c:pt idx="4">
                  <c:v>Les patients préfèrent être suivis à l'hôpital</c:v>
                </c:pt>
                <c:pt idx="5">
                  <c:v>Autre</c:v>
                </c:pt>
              </c:strCache>
            </c:strRef>
          </c:cat>
          <c:val>
            <c:numRef>
              <c:f>Sheet1!$B$2:$G$2</c:f>
              <c:numCache>
                <c:formatCode>General</c:formatCode>
                <c:ptCount val="6"/>
                <c:pt idx="0">
                  <c:v>0</c:v>
                </c:pt>
                <c:pt idx="1">
                  <c:v>1</c:v>
                </c:pt>
                <c:pt idx="2">
                  <c:v>1</c:v>
                </c:pt>
                <c:pt idx="3">
                  <c:v>1</c:v>
                </c:pt>
                <c:pt idx="4">
                  <c:v>1</c:v>
                </c:pt>
                <c:pt idx="5">
                  <c:v>3</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64784900000000001"/>
          <c:w val="1"/>
          <c:h val="0.3521509999999999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0.50694399999999995"/>
          <c:y val="6.7929100000000006E-2"/>
          <c:w val="0.476744"/>
          <c:h val="0.81460399999999999"/>
        </c:manualLayout>
      </c:layout>
      <c:barChart>
        <c:barDir val="bar"/>
        <c:grouping val="clustered"/>
        <c:varyColors val="0"/>
        <c:ser>
          <c:idx val="0"/>
          <c:order val="0"/>
          <c:tx>
            <c:strRef>
              <c:f>Sheet1!$A$2</c:f>
              <c:strCache>
                <c:ptCount val="1"/>
                <c:pt idx="0">
                  <c:v>Région 1</c:v>
                </c:pt>
              </c:strCache>
            </c:strRef>
          </c:tx>
          <c:spPr>
            <a:solidFill>
              <a:srgbClr val="377E91"/>
            </a:solidFill>
            <a:ln w="9525" cap="flat">
              <a:solidFill>
                <a:srgbClr val="F9F9F9"/>
              </a:solidFill>
              <a:prstDash val="solid"/>
              <a:round/>
            </a:ln>
            <a:effectLst>
              <a:outerShdw blurRad="38100" dist="20000" dir="5400000" algn="tl">
                <a:srgbClr val="000000">
                  <a:alpha val="38000"/>
                </a:srgbClr>
              </a:outerShdw>
            </a:effectLst>
          </c:spPr>
          <c:invertIfNegative val="0"/>
          <c:cat>
            <c:strRef>
              <c:f>Sheet1!$B$1:$K$1</c:f>
              <c:strCache>
                <c:ptCount val="10"/>
                <c:pt idx="0">
                  <c:v>Formations régulières</c:v>
                </c:pt>
                <c:pt idx="1">
                  <c:v>Communication  améliorée avec MH</c:v>
                </c:pt>
                <c:pt idx="2">
                  <c:v>Accès dossier commun partagé</c:v>
                </c:pt>
                <c:pt idx="3">
                  <c:v>Protocoles de suivi standardisés</c:v>
                </c:pt>
                <c:pt idx="4">
                  <c:v>Guides d'aide à la PEC</c:v>
                </c:pt>
                <c:pt idx="5">
                  <c:v>Staffs ville-hôpital</c:v>
                </c:pt>
                <c:pt idx="6">
                  <c:v>Revalorisation tarif C</c:v>
                </c:pt>
                <c:pt idx="7">
                  <c:v>Site internet interactif</c:v>
                </c:pt>
                <c:pt idx="8">
                  <c:v>Accès hotline</c:v>
                </c:pt>
                <c:pt idx="9">
                  <c:v>Autre</c:v>
                </c:pt>
              </c:strCache>
            </c:strRef>
          </c:cat>
          <c:val>
            <c:numRef>
              <c:f>Sheet1!$B$2:$K$2</c:f>
              <c:numCache>
                <c:formatCode>General</c:formatCode>
                <c:ptCount val="10"/>
                <c:pt idx="0">
                  <c:v>73.2</c:v>
                </c:pt>
                <c:pt idx="1">
                  <c:v>69.599999999999994</c:v>
                </c:pt>
                <c:pt idx="2">
                  <c:v>57.1</c:v>
                </c:pt>
                <c:pt idx="3">
                  <c:v>53.6</c:v>
                </c:pt>
                <c:pt idx="4">
                  <c:v>46.4</c:v>
                </c:pt>
                <c:pt idx="5">
                  <c:v>42.9</c:v>
                </c:pt>
                <c:pt idx="6">
                  <c:v>39.299999999999997</c:v>
                </c:pt>
                <c:pt idx="7">
                  <c:v>23.2</c:v>
                </c:pt>
                <c:pt idx="8">
                  <c:v>21.4</c:v>
                </c:pt>
                <c:pt idx="9">
                  <c:v>16.100000000000001</c:v>
                </c:pt>
              </c:numCache>
            </c:numRef>
          </c:val>
        </c:ser>
        <c:dLbls>
          <c:showLegendKey val="0"/>
          <c:showVal val="0"/>
          <c:showCatName val="0"/>
          <c:showSerName val="0"/>
          <c:showPercent val="0"/>
          <c:showBubbleSize val="0"/>
        </c:dLbls>
        <c:gapWidth val="150"/>
        <c:axId val="45610112"/>
        <c:axId val="45611648"/>
      </c:barChart>
      <c:catAx>
        <c:axId val="45610112"/>
        <c:scaling>
          <c:orientation val="maxMin"/>
        </c:scaling>
        <c:delete val="0"/>
        <c:axPos val="l"/>
        <c:numFmt formatCode="General"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45611648"/>
        <c:crosses val="autoZero"/>
        <c:auto val="1"/>
        <c:lblAlgn val="ctr"/>
        <c:lblOffset val="100"/>
        <c:noMultiLvlLbl val="1"/>
      </c:catAx>
      <c:valAx>
        <c:axId val="45611648"/>
        <c:scaling>
          <c:orientation val="minMax"/>
        </c:scaling>
        <c:delete val="0"/>
        <c:axPos val="t"/>
        <c:majorGridlines>
          <c:spPr>
            <a:ln w="12700" cap="flat">
              <a:solidFill>
                <a:srgbClr val="888888"/>
              </a:solidFill>
              <a:prstDash val="solid"/>
              <a:round/>
            </a:ln>
          </c:spPr>
        </c:majorGridlines>
        <c:numFmt formatCode="General" sourceLinked="0"/>
        <c:majorTickMark val="out"/>
        <c:minorTickMark val="none"/>
        <c:tickLblPos val="high"/>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45610112"/>
        <c:crosses val="autoZero"/>
        <c:crossBetween val="between"/>
        <c:majorUnit val="20"/>
        <c:minorUnit val="10"/>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Que pensez-vous d’une telle convention ?</a:t>
            </a:r>
          </a:p>
        </c:rich>
      </c:tx>
      <c:layout>
        <c:manualLayout>
          <c:xMode val="edge"/>
          <c:yMode val="edge"/>
          <c:x val="0"/>
          <c:y val="0"/>
          <c:w val="0.99751100000000004"/>
          <c:h val="0.18882399999999999"/>
        </c:manualLayout>
      </c:layout>
      <c:overlay val="1"/>
      <c:spPr>
        <a:noFill/>
        <a:effectLst/>
      </c:spPr>
    </c:title>
    <c:autoTitleDeleted val="0"/>
    <c:plotArea>
      <c:layout>
        <c:manualLayout>
          <c:layoutTarget val="inner"/>
          <c:xMode val="edge"/>
          <c:yMode val="edge"/>
          <c:x val="0.144843"/>
          <c:y val="0.18882399999999999"/>
          <c:w val="0.645594"/>
          <c:h val="0.63776699999999997"/>
        </c:manualLayout>
      </c:layout>
      <c:pieChart>
        <c:varyColors val="0"/>
        <c:ser>
          <c:idx val="0"/>
          <c:order val="0"/>
          <c:tx>
            <c:strRef>
              <c:f>Sheet1!$A$2</c:f>
              <c:strCache>
                <c:ptCount val="1"/>
                <c:pt idx="0">
                  <c:v>Avis convention</c:v>
                </c:pt>
              </c:strCache>
            </c:strRef>
          </c:tx>
          <c:spPr>
            <a:solidFill>
              <a:srgbClr val="4CAAE8"/>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rgbClr val="6C61B0"/>
              </a:solidFill>
              <a:ln w="9525" cap="flat">
                <a:solidFill>
                  <a:srgbClr val="F9F9F9"/>
                </a:solidFill>
                <a:prstDash val="solid"/>
                <a:round/>
              </a:ln>
              <a:effectLst>
                <a:outerShdw blurRad="38100" dist="20000" dir="5400000" algn="tl">
                  <a:srgbClr val="000000">
                    <a:alpha val="38000"/>
                  </a:srgbClr>
                </a:outerShdw>
              </a:effectLst>
            </c:spPr>
          </c:dPt>
          <c:dPt>
            <c:idx val="2"/>
            <c:bubble3D val="0"/>
            <c:spPr>
              <a:solidFill>
                <a:srgbClr val="769ECE"/>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Sheet1!$B$1:$D$1</c:f>
              <c:strCache>
                <c:ptCount val="3"/>
                <c:pt idx="0">
                  <c:v>Utile</c:v>
                </c:pt>
                <c:pt idx="1">
                  <c:v>Peu utile</c:v>
                </c:pt>
                <c:pt idx="2">
                  <c:v>Ne sait pas</c:v>
                </c:pt>
              </c:strCache>
            </c:strRef>
          </c:cat>
          <c:val>
            <c:numRef>
              <c:f>Sheet1!$B$2:$D$2</c:f>
              <c:numCache>
                <c:formatCode>General</c:formatCode>
                <c:ptCount val="3"/>
                <c:pt idx="0">
                  <c:v>33</c:v>
                </c:pt>
                <c:pt idx="1">
                  <c:v>11</c:v>
                </c:pt>
                <c:pt idx="2">
                  <c:v>11</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2455900000000002"/>
          <c:w val="1"/>
          <c:h val="7.54412E-2"/>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Seriez-vous prêts à en tester l’utilisation ?</a:t>
            </a:r>
          </a:p>
        </c:rich>
      </c:tx>
      <c:layout>
        <c:manualLayout>
          <c:xMode val="edge"/>
          <c:yMode val="edge"/>
          <c:x val="0"/>
          <c:y val="0"/>
          <c:w val="1"/>
          <c:h val="0.19564699999999999"/>
        </c:manualLayout>
      </c:layout>
      <c:overlay val="1"/>
      <c:spPr>
        <a:noFill/>
        <a:effectLst/>
      </c:spPr>
    </c:title>
    <c:autoTitleDeleted val="0"/>
    <c:plotArea>
      <c:layout>
        <c:manualLayout>
          <c:layoutTarget val="inner"/>
          <c:xMode val="edge"/>
          <c:yMode val="edge"/>
          <c:x val="0.121804"/>
          <c:y val="0.19564699999999999"/>
          <c:w val="0.645594"/>
          <c:h val="0.66126700000000005"/>
        </c:manualLayout>
      </c:layout>
      <c:pieChart>
        <c:varyColors val="0"/>
        <c:ser>
          <c:idx val="0"/>
          <c:order val="0"/>
          <c:tx>
            <c:strRef>
              <c:f>Sheet1!$A$2</c:f>
              <c:strCache>
                <c:ptCount val="1"/>
                <c:pt idx="0">
                  <c:v>Tester utilisation ?</c:v>
                </c:pt>
              </c:strCache>
            </c:strRef>
          </c:tx>
          <c:spPr>
            <a:solidFill>
              <a:srgbClr val="4CAAE8"/>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rgbClr val="6C61B0"/>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1"/>
            <c:showSerName val="0"/>
            <c:showPercent val="1"/>
            <c:showBubbleSize val="0"/>
            <c:showLeaderLines val="0"/>
          </c:dLbls>
          <c:cat>
            <c:strRef>
              <c:f>Sheet1!$B$1:$C$1</c:f>
              <c:strCache>
                <c:ptCount val="2"/>
                <c:pt idx="0">
                  <c:v>Oui</c:v>
                </c:pt>
                <c:pt idx="1">
                  <c:v>Non</c:v>
                </c:pt>
              </c:strCache>
            </c:strRef>
          </c:cat>
          <c:val>
            <c:numRef>
              <c:f>Sheet1!$B$2:$C$2</c:f>
              <c:numCache>
                <c:formatCode>General</c:formatCode>
                <c:ptCount val="2"/>
                <c:pt idx="0">
                  <c:v>39</c:v>
                </c:pt>
                <c:pt idx="1">
                  <c:v>16</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2228399999999999"/>
          <c:w val="1"/>
          <c:h val="7.7715800000000002E-2"/>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000" b="0" i="0" u="none" strike="noStrike">
                <a:solidFill>
                  <a:srgbClr val="000000"/>
                </a:solidFill>
                <a:latin typeface="Calibri"/>
              </a:defRPr>
            </a:pPr>
            <a:r>
              <a:rPr lang="fr-FR" sz="2000" b="0" i="0" u="none" strike="noStrike">
                <a:solidFill>
                  <a:srgbClr val="000000"/>
                </a:solidFill>
                <a:latin typeface="Calibri"/>
              </a:rPr>
              <a:t>Accès dossier hospitalier ? </a:t>
            </a:r>
          </a:p>
        </c:rich>
      </c:tx>
      <c:layout>
        <c:manualLayout>
          <c:xMode val="edge"/>
          <c:yMode val="edge"/>
          <c:x val="0"/>
          <c:y val="0"/>
          <c:w val="1"/>
          <c:h val="0.22786100000000001"/>
        </c:manualLayout>
      </c:layout>
      <c:overlay val="1"/>
      <c:spPr>
        <a:noFill/>
        <a:effectLst/>
      </c:spPr>
    </c:title>
    <c:autoTitleDeleted val="0"/>
    <c:plotArea>
      <c:layout>
        <c:manualLayout>
          <c:layoutTarget val="inner"/>
          <c:xMode val="edge"/>
          <c:yMode val="edge"/>
          <c:x val="5.0000000000000001E-3"/>
          <c:y val="0.22786100000000001"/>
          <c:w val="0.99"/>
          <c:h val="0.75963899999999995"/>
        </c:manualLayout>
      </c:layout>
      <c:pieChart>
        <c:varyColors val="0"/>
        <c:ser>
          <c:idx val="0"/>
          <c:order val="0"/>
          <c:tx>
            <c:strRef>
              <c:f>Sheet1!$A$2</c:f>
              <c:strCache>
                <c:ptCount val="1"/>
                <c:pt idx="0">
                  <c:v>Accès NADIS ?</c:v>
                </c:pt>
              </c:strCache>
            </c:strRef>
          </c:tx>
          <c:spPr>
            <a:solidFill>
              <a:srgbClr val="4CAAE8"/>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rgbClr val="6C61B0"/>
              </a:solidFill>
              <a:ln w="9525" cap="flat">
                <a:solidFill>
                  <a:srgbClr val="F9F9F9"/>
                </a:solidFill>
                <a:prstDash val="solid"/>
                <a:round/>
              </a:ln>
              <a:effectLst>
                <a:outerShdw blurRad="38100" dist="20000" dir="5400000" algn="tl">
                  <a:srgbClr val="000000">
                    <a:alpha val="38000"/>
                  </a:srgbClr>
                </a:outerShdw>
              </a:effectLst>
            </c:spPr>
          </c:dPt>
          <c:dLbls>
            <c:dLbl>
              <c:idx val="1"/>
              <c:layout/>
              <c:dLblPos val="ctr"/>
              <c:showLegendKey val="0"/>
              <c:showVal val="0"/>
              <c:showCatName val="0"/>
              <c:showSerName val="0"/>
              <c:showPercent val="1"/>
              <c:showBubbleSize val="0"/>
            </c:dLbl>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1"/>
            <c:showSerName val="0"/>
            <c:showPercent val="1"/>
            <c:showBubbleSize val="0"/>
            <c:showLeaderLines val="0"/>
          </c:dLbls>
          <c:cat>
            <c:strRef>
              <c:f>Sheet1!$B$1:$C$1</c:f>
              <c:strCache>
                <c:ptCount val="2"/>
                <c:pt idx="0">
                  <c:v>OUI</c:v>
                </c:pt>
                <c:pt idx="1">
                  <c:v>NON</c:v>
                </c:pt>
              </c:strCache>
            </c:strRef>
          </c:cat>
          <c:val>
            <c:numRef>
              <c:f>Sheet1!$B$2:$C$2</c:f>
              <c:numCache>
                <c:formatCode>General</c:formatCode>
                <c:ptCount val="2"/>
                <c:pt idx="0">
                  <c:v>49</c:v>
                </c:pt>
                <c:pt idx="1">
                  <c:v>6</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0.221522"/>
          <c:y val="5.0000000000000001E-3"/>
          <c:w val="0.61050899999999997"/>
          <c:h val="0.74712500000000004"/>
        </c:manualLayout>
      </c:layout>
      <c:pieChart>
        <c:varyColors val="0"/>
        <c:ser>
          <c:idx val="0"/>
          <c:order val="0"/>
          <c:tx>
            <c:strRef>
              <c:f>Sheet1!$A$2</c:f>
              <c:strCache>
                <c:ptCount val="1"/>
                <c:pt idx="0">
                  <c:v>Si oui</c:v>
                </c:pt>
              </c:strCache>
            </c:strRef>
          </c:tx>
          <c:spPr>
            <a:solidFill>
              <a:srgbClr val="4CAAE8"/>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rgbClr val="6C61B0"/>
              </a:solidFill>
              <a:ln w="9525" cap="flat">
                <a:solidFill>
                  <a:srgbClr val="F9F9F9"/>
                </a:solidFill>
                <a:prstDash val="solid"/>
                <a:round/>
              </a:ln>
              <a:effectLst>
                <a:outerShdw blurRad="38100" dist="20000" dir="5400000" algn="tl">
                  <a:srgbClr val="000000">
                    <a:alpha val="38000"/>
                  </a:srgbClr>
                </a:outerShdw>
              </a:effectLst>
            </c:spPr>
          </c:dPt>
          <c:dPt>
            <c:idx val="2"/>
            <c:bubble3D val="0"/>
            <c:spPr>
              <a:solidFill>
                <a:srgbClr val="769ECE"/>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Sheet1!$B$1:$D$1</c:f>
              <c:strCache>
                <c:ptCount val="3"/>
                <c:pt idx="0">
                  <c:v>Pour le consulter</c:v>
                </c:pt>
                <c:pt idx="1">
                  <c:v>Pour l'utiliser en commun avec le MH</c:v>
                </c:pt>
                <c:pt idx="2">
                  <c:v>Autre</c:v>
                </c:pt>
              </c:strCache>
            </c:strRef>
          </c:cat>
          <c:val>
            <c:numRef>
              <c:f>Sheet1!$B$2:$D$2</c:f>
              <c:numCache>
                <c:formatCode>General</c:formatCode>
                <c:ptCount val="3"/>
                <c:pt idx="0">
                  <c:v>40</c:v>
                </c:pt>
                <c:pt idx="1">
                  <c:v>56</c:v>
                </c:pt>
                <c:pt idx="2">
                  <c:v>4</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75829599999999997"/>
          <c:w val="1"/>
          <c:h val="0.241704"/>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0.16225100000000001"/>
          <c:y val="7.1541400000000005E-2"/>
          <c:w val="0.83274899999999996"/>
          <c:h val="0.48631200000000002"/>
        </c:manualLayout>
      </c:layout>
      <c:barChart>
        <c:barDir val="col"/>
        <c:grouping val="clustered"/>
        <c:varyColors val="0"/>
        <c:ser>
          <c:idx val="0"/>
          <c:order val="0"/>
          <c:tx>
            <c:strRef>
              <c:f>Sheet1!$B$1</c:f>
              <c:strCache>
                <c:ptCount val="1"/>
                <c:pt idx="0">
                  <c:v>Ville</c:v>
                </c:pt>
              </c:strCache>
            </c:strRef>
          </c:tx>
          <c:spPr>
            <a:solidFill>
              <a:srgbClr val="4CAAE8"/>
            </a:solidFill>
            <a:ln w="12700" cap="flat">
              <a:noFill/>
              <a:miter lim="400000"/>
            </a:ln>
            <a:effectLst/>
          </c:spPr>
          <c:invertIfNegative val="0"/>
          <c:cat>
            <c:strRef>
              <c:f>Sheet1!$A$2:$A$5</c:f>
              <c:strCache>
                <c:ptCount val="4"/>
                <c:pt idx="0">
                  <c:v>Délivrance ARV</c:v>
                </c:pt>
                <c:pt idx="1">
                  <c:v>Examens biologiques</c:v>
                </c:pt>
                <c:pt idx="2">
                  <c:v>Examens radiologiques</c:v>
                </c:pt>
              </c:strCache>
            </c:strRef>
          </c:cat>
          <c:val>
            <c:numRef>
              <c:f>Sheet1!$B$2:$B$5</c:f>
              <c:numCache>
                <c:formatCode>General</c:formatCode>
                <c:ptCount val="3"/>
                <c:pt idx="0">
                  <c:v>66.400000000000006</c:v>
                </c:pt>
                <c:pt idx="1">
                  <c:v>27.2</c:v>
                </c:pt>
                <c:pt idx="2">
                  <c:v>47.9</c:v>
                </c:pt>
              </c:numCache>
            </c:numRef>
          </c:val>
        </c:ser>
        <c:ser>
          <c:idx val="1"/>
          <c:order val="1"/>
          <c:tx>
            <c:strRef>
              <c:f>Sheet1!$C$1</c:f>
              <c:strCache>
                <c:ptCount val="1"/>
                <c:pt idx="0">
                  <c:v>Hôpital</c:v>
                </c:pt>
              </c:strCache>
            </c:strRef>
          </c:tx>
          <c:spPr>
            <a:solidFill>
              <a:srgbClr val="6C61B0"/>
            </a:solidFill>
            <a:ln w="12700" cap="flat">
              <a:noFill/>
              <a:miter lim="400000"/>
            </a:ln>
            <a:effectLst/>
          </c:spPr>
          <c:invertIfNegative val="0"/>
          <c:cat>
            <c:strRef>
              <c:f>Sheet1!$A$2:$A$5</c:f>
              <c:strCache>
                <c:ptCount val="4"/>
                <c:pt idx="0">
                  <c:v>Délivrance ARV</c:v>
                </c:pt>
                <c:pt idx="1">
                  <c:v>Examens biologiques</c:v>
                </c:pt>
                <c:pt idx="2">
                  <c:v>Examens radiologiques</c:v>
                </c:pt>
              </c:strCache>
            </c:strRef>
          </c:cat>
          <c:val>
            <c:numRef>
              <c:f>Sheet1!$C$2:$C$5</c:f>
              <c:numCache>
                <c:formatCode>General</c:formatCode>
                <c:ptCount val="3"/>
                <c:pt idx="0">
                  <c:v>27.9</c:v>
                </c:pt>
                <c:pt idx="1">
                  <c:v>67</c:v>
                </c:pt>
                <c:pt idx="2">
                  <c:v>42.9</c:v>
                </c:pt>
              </c:numCache>
            </c:numRef>
          </c:val>
        </c:ser>
        <c:ser>
          <c:idx val="2"/>
          <c:order val="2"/>
          <c:tx>
            <c:strRef>
              <c:f>Sheet1!$D$1</c:f>
              <c:strCache>
                <c:ptCount val="1"/>
                <c:pt idx="0">
                  <c:v>les deux</c:v>
                </c:pt>
              </c:strCache>
            </c:strRef>
          </c:tx>
          <c:spPr>
            <a:solidFill>
              <a:srgbClr val="769ECE"/>
            </a:solidFill>
            <a:ln w="12700" cap="flat">
              <a:noFill/>
              <a:miter lim="400000"/>
            </a:ln>
            <a:effectLst/>
          </c:spPr>
          <c:invertIfNegative val="0"/>
          <c:cat>
            <c:strRef>
              <c:f>Sheet1!$A$2:$A$5</c:f>
              <c:strCache>
                <c:ptCount val="4"/>
                <c:pt idx="0">
                  <c:v>Délivrance ARV</c:v>
                </c:pt>
                <c:pt idx="1">
                  <c:v>Examens biologiques</c:v>
                </c:pt>
                <c:pt idx="2">
                  <c:v>Examens radiologiques</c:v>
                </c:pt>
              </c:strCache>
            </c:strRef>
          </c:cat>
          <c:val>
            <c:numRef>
              <c:f>Sheet1!$D$2:$D$5</c:f>
              <c:numCache>
                <c:formatCode>General</c:formatCode>
                <c:ptCount val="3"/>
                <c:pt idx="0">
                  <c:v>5.5</c:v>
                </c:pt>
                <c:pt idx="1">
                  <c:v>5.8</c:v>
                </c:pt>
                <c:pt idx="2">
                  <c:v>9.1999999999999993</c:v>
                </c:pt>
              </c:numCache>
            </c:numRef>
          </c:val>
        </c:ser>
        <c:dLbls>
          <c:showLegendKey val="0"/>
          <c:showVal val="0"/>
          <c:showCatName val="0"/>
          <c:showSerName val="0"/>
          <c:showPercent val="0"/>
          <c:showBubbleSize val="0"/>
        </c:dLbls>
        <c:gapWidth val="150"/>
        <c:axId val="33678848"/>
        <c:axId val="33680384"/>
      </c:barChart>
      <c:catAx>
        <c:axId val="33678848"/>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33680384"/>
        <c:crosses val="autoZero"/>
        <c:auto val="1"/>
        <c:lblAlgn val="ctr"/>
        <c:lblOffset val="100"/>
        <c:noMultiLvlLbl val="1"/>
      </c:catAx>
      <c:valAx>
        <c:axId val="33680384"/>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33678848"/>
        <c:crosses val="autoZero"/>
        <c:crossBetween val="between"/>
        <c:majorUnit val="17.5"/>
        <c:minorUnit val="8.75"/>
      </c:valAx>
      <c:spPr>
        <a:noFill/>
        <a:ln w="12700" cap="flat">
          <a:noFill/>
          <a:miter lim="400000"/>
        </a:ln>
        <a:effectLst/>
      </c:spPr>
    </c:plotArea>
    <c:legend>
      <c:legendPos val="b"/>
      <c:layout>
        <c:manualLayout>
          <c:xMode val="edge"/>
          <c:yMode val="edge"/>
          <c:x val="0.58645199999999997"/>
          <c:y val="0.77287600000000001"/>
          <c:w val="0.33119799999999999"/>
          <c:h val="0.2271239999999999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Répartition par département</a:t>
            </a:r>
          </a:p>
        </c:rich>
      </c:tx>
      <c:layout>
        <c:manualLayout>
          <c:xMode val="edge"/>
          <c:yMode val="edge"/>
          <c:x val="0"/>
          <c:y val="0"/>
          <c:w val="1"/>
          <c:h val="0.25301600000000002"/>
        </c:manualLayout>
      </c:layout>
      <c:overlay val="1"/>
      <c:spPr>
        <a:noFill/>
        <a:effectLst/>
      </c:spPr>
    </c:title>
    <c:autoTitleDeleted val="0"/>
    <c:plotArea>
      <c:layout>
        <c:manualLayout>
          <c:layoutTarget val="inner"/>
          <c:xMode val="edge"/>
          <c:yMode val="edge"/>
          <c:x val="5.0000000000000001E-3"/>
          <c:y val="0.25301600000000002"/>
          <c:w val="0.74256500000000003"/>
          <c:h val="0.73448400000000003"/>
        </c:manualLayout>
      </c:layout>
      <c:pieChart>
        <c:varyColors val="0"/>
        <c:ser>
          <c:idx val="0"/>
          <c:order val="0"/>
          <c:tx>
            <c:strRef>
              <c:f>Sheet1!$A$2</c:f>
              <c:strCache>
                <c:ptCount val="1"/>
                <c:pt idx="0">
                  <c:v>Répartition par département</c:v>
                </c:pt>
              </c:strCache>
            </c:strRef>
          </c:tx>
          <c:spPr>
            <a:solidFill>
              <a:schemeClr val="accent1"/>
            </a:solidFill>
            <a:ln w="12700" cap="flat">
              <a:noFill/>
              <a:miter lim="400000"/>
            </a:ln>
            <a:effectLst/>
          </c:spPr>
          <c:dPt>
            <c:idx val="0"/>
            <c:bubble3D val="0"/>
          </c:dPt>
          <c:dPt>
            <c:idx val="1"/>
            <c:bubble3D val="0"/>
            <c:spPr>
              <a:solidFill>
                <a:schemeClr val="accent2"/>
              </a:solidFill>
              <a:ln w="12700" cap="flat">
                <a:noFill/>
                <a:miter lim="400000"/>
              </a:ln>
              <a:effectLst/>
            </c:spPr>
          </c:dPt>
          <c:dPt>
            <c:idx val="2"/>
            <c:bubble3D val="0"/>
            <c:spPr>
              <a:solidFill>
                <a:schemeClr val="accent3"/>
              </a:solidFill>
              <a:ln w="12700" cap="flat">
                <a:noFill/>
                <a:miter lim="400000"/>
              </a:ln>
              <a:effectLst/>
            </c:spPr>
          </c:dPt>
          <c:dPt>
            <c:idx val="3"/>
            <c:bubble3D val="0"/>
            <c:spPr>
              <a:solidFill>
                <a:schemeClr val="accent4"/>
              </a:solidFill>
              <a:ln w="12700" cap="flat">
                <a:noFill/>
                <a:miter lim="400000"/>
              </a:ln>
              <a:effectLst/>
            </c:spPr>
          </c:dPt>
          <c:dPt>
            <c:idx val="4"/>
            <c:bubble3D val="0"/>
            <c:spPr>
              <a:solidFill>
                <a:schemeClr val="accent5"/>
              </a:solidFill>
              <a:ln w="12700" cap="flat">
                <a:noFill/>
                <a:miter lim="400000"/>
              </a:ln>
              <a:effectLst/>
            </c:spPr>
          </c:dPt>
          <c:dPt>
            <c:idx val="5"/>
            <c:bubble3D val="0"/>
            <c:spPr>
              <a:solidFill>
                <a:schemeClr val="accent6"/>
              </a:solidFill>
              <a:ln w="12700" cap="flat">
                <a:noFill/>
                <a:miter lim="400000"/>
              </a:ln>
              <a:effectLst/>
            </c:spPr>
          </c:dPt>
          <c:dPt>
            <c:idx val="6"/>
            <c:bubble3D val="0"/>
            <c:spPr>
              <a:solidFill>
                <a:srgbClr val="628FC6"/>
              </a:solidFill>
              <a:ln w="12700" cap="flat">
                <a:noFill/>
                <a:miter lim="400000"/>
              </a:ln>
              <a:effectLst/>
            </c:spPr>
          </c:dPt>
          <c:dPt>
            <c:idx val="7"/>
            <c:bubble3D val="0"/>
            <c:spPr>
              <a:solidFill>
                <a:srgbClr val="C86360"/>
              </a:solidFill>
              <a:ln w="12700" cap="flat">
                <a:noFill/>
                <a:miter lim="400000"/>
              </a:ln>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Sheet1!$B$1:$I$1</c:f>
              <c:strCache>
                <c:ptCount val="8"/>
                <c:pt idx="0">
                  <c:v>75</c:v>
                </c:pt>
                <c:pt idx="1">
                  <c:v>77</c:v>
                </c:pt>
                <c:pt idx="2">
                  <c:v>78</c:v>
                </c:pt>
                <c:pt idx="3">
                  <c:v>91</c:v>
                </c:pt>
                <c:pt idx="4">
                  <c:v>92</c:v>
                </c:pt>
                <c:pt idx="5">
                  <c:v>93</c:v>
                </c:pt>
                <c:pt idx="6">
                  <c:v>94</c:v>
                </c:pt>
                <c:pt idx="7">
                  <c:v>95</c:v>
                </c:pt>
              </c:strCache>
            </c:strRef>
          </c:cat>
          <c:val>
            <c:numRef>
              <c:f>Sheet1!$B$2:$I$2</c:f>
              <c:numCache>
                <c:formatCode>General</c:formatCode>
                <c:ptCount val="8"/>
                <c:pt idx="0">
                  <c:v>14</c:v>
                </c:pt>
                <c:pt idx="1">
                  <c:v>12</c:v>
                </c:pt>
                <c:pt idx="2">
                  <c:v>8</c:v>
                </c:pt>
                <c:pt idx="3">
                  <c:v>6</c:v>
                </c:pt>
                <c:pt idx="4">
                  <c:v>17</c:v>
                </c:pt>
                <c:pt idx="5">
                  <c:v>9</c:v>
                </c:pt>
                <c:pt idx="6">
                  <c:v>16</c:v>
                </c:pt>
                <c:pt idx="7">
                  <c:v>5</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73238899999999996"/>
          <c:y val="0.37016300000000002"/>
          <c:w val="0.26761099999999999"/>
          <c:h val="0.62368500000000004"/>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Date d'installation</a:t>
            </a:r>
          </a:p>
        </c:rich>
      </c:tx>
      <c:layout>
        <c:manualLayout>
          <c:xMode val="edge"/>
          <c:yMode val="edge"/>
          <c:x val="2.1737200000000002E-2"/>
          <c:y val="0"/>
          <c:w val="0.58593099999999998"/>
          <c:h val="0.18948899999999999"/>
        </c:manualLayout>
      </c:layout>
      <c:overlay val="1"/>
      <c:spPr>
        <a:noFill/>
        <a:effectLst/>
      </c:spPr>
    </c:title>
    <c:autoTitleDeleted val="0"/>
    <c:plotArea>
      <c:layout>
        <c:manualLayout>
          <c:layoutTarget val="inner"/>
          <c:xMode val="edge"/>
          <c:yMode val="edge"/>
          <c:x val="5.0000000000000001E-3"/>
          <c:y val="0.18948899999999999"/>
          <c:w val="0.62940499999999999"/>
          <c:h val="0.79801100000000003"/>
        </c:manualLayout>
      </c:layout>
      <c:pieChart>
        <c:varyColors val="0"/>
        <c:ser>
          <c:idx val="0"/>
          <c:order val="0"/>
          <c:tx>
            <c:strRef>
              <c:f>Sheet1!$A$2</c:f>
              <c:strCache>
                <c:ptCount val="1"/>
                <c:pt idx="0">
                  <c:v>Date d'installation</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Pt>
            <c:idx val="2"/>
            <c:bubble3D val="0"/>
            <c:spPr>
              <a:solidFill>
                <a:srgbClr val="769ECE"/>
              </a:solidFill>
              <a:ln w="12700" cap="flat">
                <a:noFill/>
                <a:miter lim="400000"/>
              </a:ln>
              <a:effectLst>
                <a:outerShdw blurRad="38100" dist="23000" dir="5400000" algn="tl">
                  <a:srgbClr val="000000">
                    <a:alpha val="35000"/>
                  </a:srgbClr>
                </a:outerShdw>
              </a:effectLst>
            </c:spPr>
          </c:dPt>
          <c:dPt>
            <c:idx val="3"/>
            <c:bubble3D val="0"/>
            <c:spPr>
              <a:solidFill>
                <a:srgbClr val="8A5C9B"/>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Sheet1!$B$1:$E$1</c:f>
              <c:strCache>
                <c:ptCount val="4"/>
                <c:pt idx="0">
                  <c:v>&lt; 10 ans</c:v>
                </c:pt>
                <c:pt idx="1">
                  <c:v>10-20 ans</c:v>
                </c:pt>
                <c:pt idx="2">
                  <c:v>20-30 ans</c:v>
                </c:pt>
                <c:pt idx="3">
                  <c:v>&gt; 30 ans</c:v>
                </c:pt>
              </c:strCache>
            </c:strRef>
          </c:cat>
          <c:val>
            <c:numRef>
              <c:f>Sheet1!$B$2:$E$2</c:f>
              <c:numCache>
                <c:formatCode>General</c:formatCode>
                <c:ptCount val="4"/>
                <c:pt idx="0">
                  <c:v>30</c:v>
                </c:pt>
                <c:pt idx="1">
                  <c:v>29</c:v>
                </c:pt>
                <c:pt idx="2">
                  <c:v>19</c:v>
                </c:pt>
                <c:pt idx="3">
                  <c:v>10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61293600000000004"/>
          <c:y val="0.47241100000000003"/>
          <c:w val="0.38706400000000002"/>
          <c:h val="0.3710229999999999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Dispensez-vous des ARV ? </a:t>
            </a:r>
          </a:p>
        </c:rich>
      </c:tx>
      <c:layout>
        <c:manualLayout>
          <c:xMode val="edge"/>
          <c:yMode val="edge"/>
          <c:x val="2.8474599999999999E-2"/>
          <c:y val="0"/>
          <c:w val="0.85666399999999998"/>
          <c:h val="0.23685200000000001"/>
        </c:manualLayout>
      </c:layout>
      <c:overlay val="1"/>
      <c:spPr>
        <a:noFill/>
        <a:effectLst/>
      </c:spPr>
    </c:title>
    <c:autoTitleDeleted val="0"/>
    <c:plotArea>
      <c:layout>
        <c:manualLayout>
          <c:layoutTarget val="inner"/>
          <c:xMode val="edge"/>
          <c:yMode val="edge"/>
          <c:x val="0.13400999999999999"/>
          <c:y val="0.23685200000000001"/>
          <c:w val="0.645594"/>
          <c:h val="0.57191499999999995"/>
        </c:manualLayout>
      </c:layout>
      <c:pieChart>
        <c:varyColors val="0"/>
        <c:ser>
          <c:idx val="0"/>
          <c:order val="0"/>
          <c:tx>
            <c:strRef>
              <c:f>Sheet1!$A$2</c:f>
              <c:strCache>
                <c:ptCount val="1"/>
                <c:pt idx="0">
                  <c:v>ARV</c:v>
                </c:pt>
              </c:strCache>
            </c:strRef>
          </c:tx>
          <c:spPr>
            <a:solidFill>
              <a:schemeClr val="accent1"/>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chemeClr val="accent2"/>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Sheet1!$B$1:$C$1</c:f>
              <c:strCache>
                <c:ptCount val="2"/>
                <c:pt idx="0">
                  <c:v>OUI</c:v>
                </c:pt>
                <c:pt idx="1">
                  <c:v>NON</c:v>
                </c:pt>
              </c:strCache>
            </c:strRef>
          </c:cat>
          <c:val>
            <c:numRef>
              <c:f>Sheet1!$B$2:$C$2</c:f>
              <c:numCache>
                <c:formatCode>General</c:formatCode>
                <c:ptCount val="2"/>
                <c:pt idx="0">
                  <c:v>90.9</c:v>
                </c:pt>
                <c:pt idx="1">
                  <c:v>9.1</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854900000000005"/>
          <c:w val="1"/>
          <c:h val="9.1450500000000004E-2"/>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Nb de patients/mois</a:t>
            </a:r>
          </a:p>
        </c:rich>
      </c:tx>
      <c:layout>
        <c:manualLayout>
          <c:xMode val="edge"/>
          <c:yMode val="edge"/>
          <c:x val="0.158415"/>
          <c:y val="0"/>
          <c:w val="0.68317000000000005"/>
          <c:h val="0.233066"/>
        </c:manualLayout>
      </c:layout>
      <c:overlay val="1"/>
      <c:spPr>
        <a:noFill/>
        <a:effectLst/>
      </c:spPr>
    </c:title>
    <c:autoTitleDeleted val="0"/>
    <c:plotArea>
      <c:layout>
        <c:manualLayout>
          <c:layoutTarget val="inner"/>
          <c:xMode val="edge"/>
          <c:yMode val="edge"/>
          <c:x val="0.177203"/>
          <c:y val="0.233066"/>
          <c:w val="0.645594"/>
          <c:h val="0.56257500000000005"/>
        </c:manualLayout>
      </c:layout>
      <c:pieChart>
        <c:varyColors val="0"/>
        <c:ser>
          <c:idx val="0"/>
          <c:order val="0"/>
          <c:tx>
            <c:strRef>
              <c:f>Sheet1!$A$2</c:f>
              <c:strCache>
                <c:ptCount val="1"/>
                <c:pt idx="0">
                  <c:v>Nb patients / mois</c:v>
                </c:pt>
              </c:strCache>
            </c:strRef>
          </c:tx>
          <c:spPr>
            <a:solidFill>
              <a:schemeClr val="accent1"/>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chemeClr val="accent2"/>
              </a:solidFill>
              <a:ln w="9525" cap="flat">
                <a:solidFill>
                  <a:srgbClr val="F9F9F9"/>
                </a:solidFill>
                <a:prstDash val="solid"/>
                <a:round/>
              </a:ln>
              <a:effectLst>
                <a:outerShdw blurRad="38100" dist="20000" dir="5400000" algn="tl">
                  <a:srgbClr val="000000">
                    <a:alpha val="38000"/>
                  </a:srgbClr>
                </a:outerShdw>
              </a:effectLst>
            </c:spPr>
          </c:dPt>
          <c:dPt>
            <c:idx val="2"/>
            <c:bubble3D val="0"/>
            <c:spPr>
              <a:solidFill>
                <a:schemeClr val="accent3"/>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Sheet1!$B$1:$D$1</c:f>
              <c:strCache>
                <c:ptCount val="3"/>
                <c:pt idx="0">
                  <c:v>&lt;5 patients</c:v>
                </c:pt>
                <c:pt idx="1">
                  <c:v>5 à 20</c:v>
                </c:pt>
                <c:pt idx="2">
                  <c:v>&gt; 20 patients</c:v>
                </c:pt>
              </c:strCache>
            </c:strRef>
          </c:cat>
          <c:val>
            <c:numRef>
              <c:f>Sheet1!$B$2:$D$2</c:f>
              <c:numCache>
                <c:formatCode>General</c:formatCode>
                <c:ptCount val="3"/>
                <c:pt idx="0">
                  <c:v>45.2</c:v>
                </c:pt>
                <c:pt idx="1">
                  <c:v>41</c:v>
                </c:pt>
                <c:pt idx="2">
                  <c:v>6</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3212299999999995"/>
          <c:w val="1"/>
          <c:h val="0.167877"/>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Par qui ? </a:t>
            </a:r>
          </a:p>
        </c:rich>
      </c:tx>
      <c:layout>
        <c:manualLayout>
          <c:xMode val="edge"/>
          <c:yMode val="edge"/>
          <c:x val="0.30812299999999998"/>
          <c:y val="0"/>
          <c:w val="0.27003100000000002"/>
          <c:h val="0.15304200000000001"/>
        </c:manualLayout>
      </c:layout>
      <c:overlay val="1"/>
      <c:spPr>
        <a:noFill/>
        <a:effectLst/>
      </c:spPr>
    </c:title>
    <c:autoTitleDeleted val="0"/>
    <c:plotArea>
      <c:layout>
        <c:manualLayout>
          <c:layoutTarget val="inner"/>
          <c:xMode val="edge"/>
          <c:yMode val="edge"/>
          <c:x val="0.120342"/>
          <c:y val="0.15304200000000001"/>
          <c:w val="0.645594"/>
          <c:h val="0.62799300000000002"/>
        </c:manualLayout>
      </c:layout>
      <c:pieChart>
        <c:varyColors val="0"/>
        <c:ser>
          <c:idx val="0"/>
          <c:order val="0"/>
          <c:tx>
            <c:strRef>
              <c:f>Sheet1!$A$2</c:f>
              <c:strCache>
                <c:ptCount val="1"/>
                <c:pt idx="0">
                  <c:v>Par qui ?</c:v>
                </c:pt>
              </c:strCache>
            </c:strRef>
          </c:tx>
          <c:spPr>
            <a:solidFill>
              <a:schemeClr val="accent1"/>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chemeClr val="accent2"/>
              </a:solidFill>
              <a:ln w="9525" cap="flat">
                <a:solidFill>
                  <a:srgbClr val="F9F9F9"/>
                </a:solidFill>
                <a:prstDash val="solid"/>
                <a:round/>
              </a:ln>
              <a:effectLst>
                <a:outerShdw blurRad="38100" dist="20000" dir="5400000" algn="tl">
                  <a:srgbClr val="000000">
                    <a:alpha val="38000"/>
                  </a:srgbClr>
                </a:outerShdw>
              </a:effectLst>
            </c:spPr>
          </c:dPt>
          <c:dPt>
            <c:idx val="2"/>
            <c:bubble3D val="0"/>
            <c:spPr>
              <a:solidFill>
                <a:schemeClr val="accent3"/>
              </a:solidFill>
              <a:ln w="9525" cap="flat">
                <a:solidFill>
                  <a:srgbClr val="F9F9F9"/>
                </a:solidFill>
                <a:prstDash val="solid"/>
                <a:round/>
              </a:ln>
              <a:effectLst>
                <a:outerShdw blurRad="38100" dist="20000" dir="5400000" algn="tl">
                  <a:srgbClr val="000000">
                    <a:alpha val="38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ctr"/>
            <c:showLegendKey val="0"/>
            <c:showVal val="0"/>
            <c:showCatName val="0"/>
            <c:showSerName val="0"/>
            <c:showPercent val="1"/>
            <c:showBubbleSize val="0"/>
            <c:showLeaderLines val="0"/>
          </c:dLbls>
          <c:cat>
            <c:strRef>
              <c:f>Sheet1!$B$1:$D$1</c:f>
              <c:strCache>
                <c:ptCount val="3"/>
                <c:pt idx="0">
                  <c:v>Pharmacien</c:v>
                </c:pt>
                <c:pt idx="1">
                  <c:v>Préparateur</c:v>
                </c:pt>
                <c:pt idx="2">
                  <c:v>Les 2</c:v>
                </c:pt>
              </c:strCache>
            </c:strRef>
          </c:cat>
          <c:val>
            <c:numRef>
              <c:f>Sheet1!$B$2:$D$2</c:f>
              <c:numCache>
                <c:formatCode>General</c:formatCode>
                <c:ptCount val="3"/>
                <c:pt idx="0">
                  <c:v>32.1</c:v>
                </c:pt>
                <c:pt idx="1">
                  <c:v>2.4</c:v>
                </c:pt>
                <c:pt idx="2">
                  <c:v>65.5</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3445800000000003"/>
          <c:w val="1"/>
          <c:h val="0.1655419999999999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0.380554"/>
          <c:y val="9.7361699999999995E-2"/>
          <c:w val="0.60530700000000004"/>
          <c:h val="0.73968999999999996"/>
        </c:manualLayout>
      </c:layout>
      <c:barChart>
        <c:barDir val="bar"/>
        <c:grouping val="clustered"/>
        <c:varyColors val="0"/>
        <c:ser>
          <c:idx val="0"/>
          <c:order val="0"/>
          <c:tx>
            <c:strRef>
              <c:f>Sheet1!$A$2</c:f>
              <c:strCache>
                <c:ptCount val="1"/>
                <c:pt idx="0">
                  <c:v>N pharmaciens</c:v>
                </c:pt>
              </c:strCache>
            </c:strRef>
          </c:tx>
          <c:spPr>
            <a:solidFill>
              <a:srgbClr val="3A5E8A"/>
            </a:solidFill>
            <a:ln w="9525" cap="flat">
              <a:solidFill>
                <a:srgbClr val="F9F9F9"/>
              </a:solidFill>
              <a:prstDash val="solid"/>
              <a:round/>
            </a:ln>
            <a:effectLst>
              <a:outerShdw blurRad="38100" dist="20000" dir="5400000" algn="tl">
                <a:srgbClr val="000000">
                  <a:alpha val="38000"/>
                </a:srgbClr>
              </a:outerShdw>
            </a:effectLst>
          </c:spPr>
          <c:invertIfNegative val="0"/>
          <c:cat>
            <c:strRef>
              <c:f>Sheet1!$B$1:$H$1</c:f>
              <c:strCache>
                <c:ptCount val="7"/>
                <c:pt idx="0">
                  <c:v>Comm. médecin</c:v>
                </c:pt>
                <c:pt idx="1">
                  <c:v>Réunions pluripro</c:v>
                </c:pt>
                <c:pt idx="2">
                  <c:v>Accès dossier commun partagé</c:v>
                </c:pt>
                <c:pt idx="3">
                  <c:v>Formations</c:v>
                </c:pt>
                <c:pt idx="4">
                  <c:v>Comm.pharmacien H</c:v>
                </c:pt>
                <c:pt idx="5">
                  <c:v>Supports matériels</c:v>
                </c:pt>
                <c:pt idx="6">
                  <c:v>Autre</c:v>
                </c:pt>
              </c:strCache>
            </c:strRef>
          </c:cat>
          <c:val>
            <c:numRef>
              <c:f>Sheet1!$B$2:$H$2</c:f>
              <c:numCache>
                <c:formatCode>General</c:formatCode>
                <c:ptCount val="7"/>
                <c:pt idx="0">
                  <c:v>58</c:v>
                </c:pt>
                <c:pt idx="1">
                  <c:v>48</c:v>
                </c:pt>
                <c:pt idx="2">
                  <c:v>46</c:v>
                </c:pt>
                <c:pt idx="3">
                  <c:v>44</c:v>
                </c:pt>
                <c:pt idx="4">
                  <c:v>42</c:v>
                </c:pt>
                <c:pt idx="5">
                  <c:v>40</c:v>
                </c:pt>
                <c:pt idx="6">
                  <c:v>1</c:v>
                </c:pt>
              </c:numCache>
            </c:numRef>
          </c:val>
        </c:ser>
        <c:dLbls>
          <c:showLegendKey val="0"/>
          <c:showVal val="0"/>
          <c:showCatName val="0"/>
          <c:showSerName val="0"/>
          <c:showPercent val="0"/>
          <c:showBubbleSize val="0"/>
        </c:dLbls>
        <c:gapWidth val="150"/>
        <c:axId val="138947200"/>
        <c:axId val="138973568"/>
      </c:barChart>
      <c:catAx>
        <c:axId val="138947200"/>
        <c:scaling>
          <c:orientation val="maxMin"/>
        </c:scaling>
        <c:delete val="0"/>
        <c:axPos val="l"/>
        <c:numFmt formatCode="General"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138973568"/>
        <c:crosses val="autoZero"/>
        <c:auto val="1"/>
        <c:lblAlgn val="ctr"/>
        <c:lblOffset val="100"/>
        <c:noMultiLvlLbl val="1"/>
      </c:catAx>
      <c:valAx>
        <c:axId val="138973568"/>
        <c:scaling>
          <c:orientation val="minMax"/>
        </c:scaling>
        <c:delete val="0"/>
        <c:axPos val="t"/>
        <c:majorGridlines>
          <c:spPr>
            <a:ln w="12700" cap="flat">
              <a:solidFill>
                <a:srgbClr val="888888"/>
              </a:solidFill>
              <a:prstDash val="solid"/>
              <a:round/>
            </a:ln>
          </c:spPr>
        </c:majorGridlines>
        <c:numFmt formatCode="General" sourceLinked="0"/>
        <c:majorTickMark val="out"/>
        <c:minorTickMark val="none"/>
        <c:tickLblPos val="high"/>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138947200"/>
        <c:crosses val="autoZero"/>
        <c:crossBetween val="between"/>
        <c:majorUnit val="15"/>
        <c:minorUnit val="7.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0.30626700000000001"/>
          <c:y val="7.03762E-2"/>
          <c:w val="0.68571300000000002"/>
          <c:h val="0.80837499999999995"/>
        </c:manualLayout>
      </c:layout>
      <c:barChart>
        <c:barDir val="bar"/>
        <c:grouping val="clustered"/>
        <c:varyColors val="0"/>
        <c:ser>
          <c:idx val="0"/>
          <c:order val="0"/>
          <c:tx>
            <c:strRef>
              <c:f>Sheet1!$A$2</c:f>
              <c:strCache>
                <c:ptCount val="1"/>
                <c:pt idx="0">
                  <c:v>Freins collaboration</c:v>
                </c:pt>
              </c:strCache>
            </c:strRef>
          </c:tx>
          <c:spPr>
            <a:solidFill>
              <a:srgbClr val="3A5E8A"/>
            </a:solidFill>
            <a:ln w="9525" cap="flat">
              <a:solidFill>
                <a:srgbClr val="F9F9F9"/>
              </a:solidFill>
              <a:prstDash val="solid"/>
              <a:round/>
            </a:ln>
            <a:effectLst>
              <a:outerShdw blurRad="38100" dist="20000" dir="5400000" algn="tl">
                <a:srgbClr val="000000">
                  <a:alpha val="38000"/>
                </a:srgbClr>
              </a:outerShdw>
            </a:effectLst>
          </c:spPr>
          <c:invertIfNegative val="0"/>
          <c:cat>
            <c:strRef>
              <c:f>Sheet1!$B$1:$G$1</c:f>
              <c:strCache>
                <c:ptCount val="6"/>
                <c:pt idx="0">
                  <c:v>Pas à l'aise </c:v>
                </c:pt>
                <c:pt idx="1">
                  <c:v>Manque connaissances</c:v>
                </c:pt>
                <c:pt idx="2">
                  <c:v>Manque intéret</c:v>
                </c:pt>
                <c:pt idx="3">
                  <c:v>Non rémunérateur</c:v>
                </c:pt>
                <c:pt idx="4">
                  <c:v>Peu de patients VIH</c:v>
                </c:pt>
                <c:pt idx="5">
                  <c:v>Autre</c:v>
                </c:pt>
              </c:strCache>
            </c:strRef>
          </c:cat>
          <c:val>
            <c:numRef>
              <c:f>Sheet1!$B$2:$G$2</c:f>
              <c:numCache>
                <c:formatCode>General</c:formatCode>
                <c:ptCount val="6"/>
                <c:pt idx="0">
                  <c:v>1</c:v>
                </c:pt>
                <c:pt idx="1">
                  <c:v>6</c:v>
                </c:pt>
                <c:pt idx="2">
                  <c:v>1</c:v>
                </c:pt>
                <c:pt idx="3">
                  <c:v>2</c:v>
                </c:pt>
                <c:pt idx="4">
                  <c:v>9</c:v>
                </c:pt>
                <c:pt idx="5">
                  <c:v>6</c:v>
                </c:pt>
              </c:numCache>
            </c:numRef>
          </c:val>
        </c:ser>
        <c:dLbls>
          <c:showLegendKey val="0"/>
          <c:showVal val="0"/>
          <c:showCatName val="0"/>
          <c:showSerName val="0"/>
          <c:showPercent val="0"/>
          <c:showBubbleSize val="0"/>
        </c:dLbls>
        <c:gapWidth val="150"/>
        <c:axId val="138889472"/>
        <c:axId val="138891264"/>
      </c:barChart>
      <c:catAx>
        <c:axId val="138889472"/>
        <c:scaling>
          <c:orientation val="maxMin"/>
        </c:scaling>
        <c:delete val="0"/>
        <c:axPos val="l"/>
        <c:numFmt formatCode="General"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138891264"/>
        <c:crosses val="autoZero"/>
        <c:auto val="1"/>
        <c:lblAlgn val="ctr"/>
        <c:lblOffset val="100"/>
        <c:noMultiLvlLbl val="1"/>
      </c:catAx>
      <c:valAx>
        <c:axId val="138891264"/>
        <c:scaling>
          <c:orientation val="minMax"/>
        </c:scaling>
        <c:delete val="0"/>
        <c:axPos val="t"/>
        <c:majorGridlines>
          <c:spPr>
            <a:ln w="12700" cap="flat">
              <a:solidFill>
                <a:srgbClr val="888888"/>
              </a:solidFill>
              <a:prstDash val="solid"/>
              <a:round/>
            </a:ln>
          </c:spPr>
        </c:majorGridlines>
        <c:numFmt formatCode="General" sourceLinked="0"/>
        <c:majorTickMark val="out"/>
        <c:minorTickMark val="none"/>
        <c:tickLblPos val="high"/>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138889472"/>
        <c:crosses val="autoZero"/>
        <c:crossBetween val="between"/>
        <c:majorUnit val="2.25"/>
        <c:minorUnit val="1.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0.40336100000000003"/>
          <c:y val="9.2566899999999994E-2"/>
          <c:w val="0.58832300000000004"/>
          <c:h val="0.75189399999999995"/>
        </c:manualLayout>
      </c:layout>
      <c:barChart>
        <c:barDir val="bar"/>
        <c:grouping val="clustered"/>
        <c:varyColors val="0"/>
        <c:ser>
          <c:idx val="0"/>
          <c:order val="0"/>
          <c:tx>
            <c:strRef>
              <c:f>Sheet1!$A$2</c:f>
              <c:strCache>
                <c:ptCount val="1"/>
                <c:pt idx="0">
                  <c:v>Collaboration pharmaciens</c:v>
                </c:pt>
              </c:strCache>
            </c:strRef>
          </c:tx>
          <c:spPr>
            <a:solidFill>
              <a:srgbClr val="3A5E8A"/>
            </a:solidFill>
            <a:ln w="9525" cap="flat">
              <a:solidFill>
                <a:srgbClr val="F9F9F9"/>
              </a:solidFill>
              <a:prstDash val="solid"/>
              <a:round/>
            </a:ln>
            <a:effectLst>
              <a:outerShdw blurRad="38100" dist="20000" dir="5400000" algn="tl">
                <a:srgbClr val="000000">
                  <a:alpha val="38000"/>
                </a:srgbClr>
              </a:outerShdw>
            </a:effectLst>
          </c:spPr>
          <c:invertIfNegative val="0"/>
          <c:cat>
            <c:strRef>
              <c:f>Sheet1!$B$1:$F$1</c:f>
              <c:strCache>
                <c:ptCount val="5"/>
                <c:pt idx="0">
                  <c:v>Corevih</c:v>
                </c:pt>
                <c:pt idx="1">
                  <c:v>Réseau organisé Ville-hôpital</c:v>
                </c:pt>
                <c:pt idx="2">
                  <c:v>Informelle (téléphone,DP)</c:v>
                </c:pt>
                <c:pt idx="3">
                  <c:v>Formelle</c:v>
                </c:pt>
                <c:pt idx="4">
                  <c:v>Autre</c:v>
                </c:pt>
              </c:strCache>
            </c:strRef>
          </c:cat>
          <c:val>
            <c:numRef>
              <c:f>Sheet1!$B$2:$F$2</c:f>
              <c:numCache>
                <c:formatCode>General</c:formatCode>
                <c:ptCount val="5"/>
                <c:pt idx="0">
                  <c:v>3</c:v>
                </c:pt>
                <c:pt idx="1">
                  <c:v>0</c:v>
                </c:pt>
                <c:pt idx="2">
                  <c:v>9</c:v>
                </c:pt>
                <c:pt idx="3">
                  <c:v>3</c:v>
                </c:pt>
                <c:pt idx="4">
                  <c:v>0</c:v>
                </c:pt>
              </c:numCache>
            </c:numRef>
          </c:val>
        </c:ser>
        <c:dLbls>
          <c:showLegendKey val="0"/>
          <c:showVal val="0"/>
          <c:showCatName val="0"/>
          <c:showSerName val="0"/>
          <c:showPercent val="0"/>
          <c:showBubbleSize val="0"/>
        </c:dLbls>
        <c:gapWidth val="150"/>
        <c:axId val="139059968"/>
        <c:axId val="139061504"/>
      </c:barChart>
      <c:catAx>
        <c:axId val="139059968"/>
        <c:scaling>
          <c:orientation val="maxMin"/>
        </c:scaling>
        <c:delete val="0"/>
        <c:axPos val="l"/>
        <c:numFmt formatCode="General"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139061504"/>
        <c:crosses val="autoZero"/>
        <c:auto val="1"/>
        <c:lblAlgn val="ctr"/>
        <c:lblOffset val="100"/>
        <c:noMultiLvlLbl val="1"/>
      </c:catAx>
      <c:valAx>
        <c:axId val="139061504"/>
        <c:scaling>
          <c:orientation val="minMax"/>
        </c:scaling>
        <c:delete val="0"/>
        <c:axPos val="t"/>
        <c:majorGridlines>
          <c:spPr>
            <a:ln w="12700" cap="flat">
              <a:solidFill>
                <a:srgbClr val="888888"/>
              </a:solidFill>
              <a:prstDash val="solid"/>
              <a:round/>
            </a:ln>
          </c:spPr>
        </c:majorGridlines>
        <c:numFmt formatCode="General" sourceLinked="0"/>
        <c:majorTickMark val="out"/>
        <c:minorTickMark val="none"/>
        <c:tickLblPos val="high"/>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139059968"/>
        <c:crosses val="autoZero"/>
        <c:crossBetween val="between"/>
        <c:majorUnit val="2.25"/>
        <c:minorUnit val="1.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autoTitleDeleted val="1"/>
    <c:plotArea>
      <c:layout>
        <c:manualLayout>
          <c:layoutTarget val="inner"/>
          <c:xMode val="edge"/>
          <c:yMode val="edge"/>
          <c:x val="0.27007399999999998"/>
          <c:y val="6.3661499999999996E-2"/>
          <c:w val="0.71431199999999995"/>
          <c:h val="0.82546600000000003"/>
        </c:manualLayout>
      </c:layout>
      <c:barChart>
        <c:barDir val="bar"/>
        <c:grouping val="clustered"/>
        <c:varyColors val="0"/>
        <c:ser>
          <c:idx val="0"/>
          <c:order val="0"/>
          <c:tx>
            <c:strRef>
              <c:f>Sheet1!$A$2</c:f>
              <c:strCache>
                <c:ptCount val="1"/>
                <c:pt idx="0">
                  <c:v>Moyens </c:v>
                </c:pt>
              </c:strCache>
            </c:strRef>
          </c:tx>
          <c:spPr>
            <a:solidFill>
              <a:srgbClr val="3A5E8A"/>
            </a:solidFill>
            <a:ln w="9525" cap="flat">
              <a:solidFill>
                <a:srgbClr val="F9F9F9"/>
              </a:solidFill>
              <a:prstDash val="solid"/>
              <a:round/>
            </a:ln>
            <a:effectLst>
              <a:outerShdw blurRad="38100" dist="20000" dir="5400000" algn="tl">
                <a:srgbClr val="000000">
                  <a:alpha val="38000"/>
                </a:srgbClr>
              </a:outerShdw>
            </a:effectLst>
          </c:spPr>
          <c:invertIfNegative val="0"/>
          <c:cat>
            <c:strRef>
              <c:f>Sheet1!$B$1:$G$1</c:f>
              <c:strCache>
                <c:ptCount val="6"/>
                <c:pt idx="0">
                  <c:v>Réseau formel</c:v>
                </c:pt>
                <c:pt idx="1">
                  <c:v>Intégration ETP</c:v>
                </c:pt>
                <c:pt idx="2">
                  <c:v>Collab informelle</c:v>
                </c:pt>
                <c:pt idx="3">
                  <c:v>COREVIH</c:v>
                </c:pt>
                <c:pt idx="4">
                  <c:v>Co-construction EP</c:v>
                </c:pt>
                <c:pt idx="5">
                  <c:v>autre</c:v>
                </c:pt>
              </c:strCache>
            </c:strRef>
          </c:cat>
          <c:val>
            <c:numRef>
              <c:f>Sheet1!$B$2:$G$2</c:f>
              <c:numCache>
                <c:formatCode>General</c:formatCode>
                <c:ptCount val="6"/>
                <c:pt idx="0">
                  <c:v>20</c:v>
                </c:pt>
                <c:pt idx="1">
                  <c:v>14</c:v>
                </c:pt>
                <c:pt idx="2">
                  <c:v>13</c:v>
                </c:pt>
                <c:pt idx="3">
                  <c:v>12</c:v>
                </c:pt>
                <c:pt idx="4">
                  <c:v>12</c:v>
                </c:pt>
                <c:pt idx="5">
                  <c:v>2</c:v>
                </c:pt>
              </c:numCache>
            </c:numRef>
          </c:val>
        </c:ser>
        <c:dLbls>
          <c:showLegendKey val="0"/>
          <c:showVal val="0"/>
          <c:showCatName val="0"/>
          <c:showSerName val="0"/>
          <c:showPercent val="0"/>
          <c:showBubbleSize val="0"/>
        </c:dLbls>
        <c:gapWidth val="150"/>
        <c:axId val="139316224"/>
        <c:axId val="139322112"/>
      </c:barChart>
      <c:catAx>
        <c:axId val="139316224"/>
        <c:scaling>
          <c:orientation val="maxMin"/>
        </c:scaling>
        <c:delete val="0"/>
        <c:axPos val="l"/>
        <c:numFmt formatCode="General"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139322112"/>
        <c:crosses val="autoZero"/>
        <c:auto val="1"/>
        <c:lblAlgn val="ctr"/>
        <c:lblOffset val="100"/>
        <c:noMultiLvlLbl val="1"/>
      </c:catAx>
      <c:valAx>
        <c:axId val="139322112"/>
        <c:scaling>
          <c:orientation val="minMax"/>
        </c:scaling>
        <c:delete val="0"/>
        <c:axPos val="t"/>
        <c:majorGridlines>
          <c:spPr>
            <a:ln w="12700" cap="flat">
              <a:solidFill>
                <a:srgbClr val="888888"/>
              </a:solidFill>
              <a:prstDash val="solid"/>
              <a:round/>
            </a:ln>
          </c:spPr>
        </c:majorGridlines>
        <c:numFmt formatCode="General" sourceLinked="0"/>
        <c:majorTickMark val="out"/>
        <c:minorTickMark val="none"/>
        <c:tickLblPos val="high"/>
        <c:spPr>
          <a:ln w="12700" cap="flat">
            <a:solidFill>
              <a:srgbClr val="888888"/>
            </a:solidFill>
            <a:prstDash val="solid"/>
            <a:round/>
          </a:ln>
        </c:spPr>
        <c:txPr>
          <a:bodyPr rot="0"/>
          <a:lstStyle/>
          <a:p>
            <a:pPr>
              <a:defRPr sz="1800" b="0" i="0" u="none" strike="noStrike">
                <a:solidFill>
                  <a:srgbClr val="000000"/>
                </a:solidFill>
                <a:latin typeface="Calibri"/>
              </a:defRPr>
            </a:pPr>
            <a:endParaRPr lang="fr-FR"/>
          </a:p>
        </c:txPr>
        <c:crossAx val="139316224"/>
        <c:crosses val="autoZero"/>
        <c:crossBetween val="between"/>
        <c:majorUnit val="5"/>
        <c:minorUnit val="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Refus de suivi alterné avec MG</a:t>
            </a:r>
          </a:p>
        </c:rich>
      </c:tx>
      <c:layout>
        <c:manualLayout>
          <c:xMode val="edge"/>
          <c:yMode val="edge"/>
          <c:x val="0.41864099999999999"/>
          <c:y val="0"/>
          <c:w val="0.45621899999999999"/>
          <c:h val="0.157417"/>
        </c:manualLayout>
      </c:layout>
      <c:overlay val="1"/>
      <c:spPr>
        <a:noFill/>
        <a:effectLst/>
      </c:spPr>
    </c:title>
    <c:autoTitleDeleted val="0"/>
    <c:plotArea>
      <c:layout>
        <c:manualLayout>
          <c:layoutTarget val="inner"/>
          <c:xMode val="edge"/>
          <c:yMode val="edge"/>
          <c:x val="0.43682700000000002"/>
          <c:y val="0.157417"/>
          <c:w val="0.41984700000000003"/>
          <c:h val="0.55504399999999998"/>
        </c:manualLayout>
      </c:layout>
      <c:pieChart>
        <c:varyColors val="0"/>
        <c:ser>
          <c:idx val="0"/>
          <c:order val="0"/>
          <c:tx>
            <c:strRef>
              <c:f>Sheet1!$A$2</c:f>
              <c:strCache>
                <c:ptCount val="1"/>
                <c:pt idx="0">
                  <c:v>Refus de suivi alterné avec MG</c:v>
                </c:pt>
              </c:strCache>
            </c:strRef>
          </c:tx>
          <c:spPr>
            <a:solidFill>
              <a:schemeClr val="accent1"/>
            </a:solidFill>
            <a:ln w="9525" cap="flat">
              <a:solidFill>
                <a:srgbClr val="F9F9F9"/>
              </a:solidFill>
              <a:prstDash val="solid"/>
              <a:round/>
            </a:ln>
            <a:effectLst>
              <a:outerShdw blurRad="38100" dist="20000" dir="5400000" algn="tl">
                <a:srgbClr val="000000">
                  <a:alpha val="38000"/>
                </a:srgbClr>
              </a:outerShdw>
            </a:effectLst>
          </c:spPr>
          <c:explosion val="23"/>
          <c:dPt>
            <c:idx val="0"/>
            <c:bubble3D val="0"/>
          </c:dPt>
          <c:dPt>
            <c:idx val="1"/>
            <c:bubble3D val="0"/>
            <c:explosion val="3"/>
            <c:spPr>
              <a:solidFill>
                <a:schemeClr val="accent2"/>
              </a:solidFill>
              <a:ln w="9525" cap="flat">
                <a:solidFill>
                  <a:srgbClr val="F9F9F9"/>
                </a:solidFill>
                <a:prstDash val="solid"/>
                <a:round/>
              </a:ln>
              <a:effectLst>
                <a:outerShdw blurRad="38100" dist="20000" dir="5400000" algn="tl">
                  <a:srgbClr val="000000">
                    <a:alpha val="38000"/>
                  </a:srgbClr>
                </a:outerShdw>
              </a:effectLst>
            </c:spPr>
          </c:dPt>
          <c:dPt>
            <c:idx val="2"/>
            <c:bubble3D val="0"/>
            <c:explosion val="4"/>
            <c:spPr>
              <a:solidFill>
                <a:schemeClr val="accent3"/>
              </a:solidFill>
              <a:ln w="9525" cap="flat">
                <a:solidFill>
                  <a:srgbClr val="F9F9F9"/>
                </a:solidFill>
                <a:prstDash val="solid"/>
                <a:round/>
              </a:ln>
              <a:effectLst>
                <a:outerShdw blurRad="38100" dist="20000" dir="5400000" algn="tl">
                  <a:srgbClr val="000000">
                    <a:alpha val="38000"/>
                  </a:srgbClr>
                </a:outerShdw>
              </a:effectLst>
            </c:spPr>
          </c:dPt>
          <c:dPt>
            <c:idx val="3"/>
            <c:bubble3D val="0"/>
            <c:explosion val="0"/>
            <c:spPr>
              <a:solidFill>
                <a:schemeClr val="accent4"/>
              </a:solidFill>
              <a:ln w="9525" cap="flat">
                <a:solidFill>
                  <a:srgbClr val="F9F9F9"/>
                </a:solidFill>
                <a:prstDash val="solid"/>
                <a:round/>
              </a:ln>
              <a:effectLst>
                <a:outerShdw blurRad="38100" dist="20000" dir="5400000" algn="tl">
                  <a:srgbClr val="000000">
                    <a:alpha val="38000"/>
                  </a:srgbClr>
                </a:outerShdw>
              </a:effectLst>
            </c:spPr>
          </c:dPt>
          <c:dLbls>
            <c:dLbl>
              <c:idx val="1"/>
              <c:layout/>
              <c:numFmt formatCode="0" sourceLinked="0"/>
              <c:spPr/>
              <c:txPr>
                <a:bodyPr/>
                <a:lstStyle/>
                <a:p>
                  <a:pPr>
                    <a:defRPr sz="1800" b="0" i="0" u="none" strike="noStrike">
                      <a:solidFill>
                        <a:srgbClr val="000000"/>
                      </a:solidFill>
                      <a:latin typeface="Calibri"/>
                    </a:defRPr>
                  </a:pPr>
                  <a:endParaRPr lang="fr-FR"/>
                </a:p>
              </c:txPr>
              <c:dLblPos val="outEnd"/>
              <c:showLegendKey val="0"/>
              <c:showVal val="1"/>
              <c:showCatName val="0"/>
              <c:showSerName val="0"/>
              <c:showPercent val="0"/>
              <c:showBubbleSize val="0"/>
            </c:dLbl>
            <c:dLbl>
              <c:idx val="2"/>
              <c:numFmt formatCode="0.##" sourceLinked="0"/>
              <c:spPr/>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dLbl>
            <c:dLbl>
              <c:idx val="3"/>
              <c:numFmt formatCode="0" sourceLinked="0"/>
              <c:spPr/>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dLbl>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Sheet1!$B$1:$E$1</c:f>
              <c:strCache>
                <c:ptCount val="4"/>
                <c:pt idx="0">
                  <c:v>Je préfère un suivi hospitalier exclusif</c:v>
                </c:pt>
                <c:pt idx="1">
                  <c:v>Je ne veux pas que mon MG soit au courant de ma pathologie</c:v>
                </c:pt>
                <c:pt idx="2">
                  <c:v>Pour raison financière</c:v>
                </c:pt>
                <c:pt idx="3">
                  <c:v>Autre</c:v>
                </c:pt>
              </c:strCache>
            </c:strRef>
          </c:cat>
          <c:val>
            <c:numRef>
              <c:f>Sheet1!$B$2:$E$2</c:f>
              <c:numCache>
                <c:formatCode>General</c:formatCode>
                <c:ptCount val="4"/>
                <c:pt idx="0">
                  <c:v>74.900000000000006</c:v>
                </c:pt>
                <c:pt idx="1">
                  <c:v>4.0999999999999996</c:v>
                </c:pt>
                <c:pt idx="2">
                  <c:v>9.4</c:v>
                </c:pt>
                <c:pt idx="3">
                  <c:v>24.1</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77761000000000002"/>
          <c:w val="1"/>
          <c:h val="0.2223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1800" b="0" i="0" u="none" strike="noStrike">
                <a:solidFill>
                  <a:srgbClr val="000000"/>
                </a:solidFill>
                <a:latin typeface="Calibri"/>
              </a:defRPr>
            </a:pPr>
            <a:r>
              <a:rPr lang="fr-FR" sz="1800" b="0" i="0" u="none" strike="noStrike">
                <a:solidFill>
                  <a:srgbClr val="000000"/>
                </a:solidFill>
                <a:latin typeface="Calibri"/>
              </a:rPr>
              <a:t>Par COREVIH</a:t>
            </a:r>
          </a:p>
        </c:rich>
      </c:tx>
      <c:layout>
        <c:manualLayout>
          <c:xMode val="edge"/>
          <c:yMode val="edge"/>
          <c:x val="0.12944"/>
          <c:y val="0"/>
          <c:w val="0.272596"/>
          <c:h val="0.17515900000000001"/>
        </c:manualLayout>
      </c:layout>
      <c:overlay val="1"/>
      <c:spPr>
        <a:noFill/>
        <a:effectLst/>
      </c:spPr>
    </c:title>
    <c:autoTitleDeleted val="0"/>
    <c:plotArea>
      <c:layout>
        <c:manualLayout>
          <c:layoutTarget val="inner"/>
          <c:xMode val="edge"/>
          <c:yMode val="edge"/>
          <c:x val="5.0000000000000001E-3"/>
          <c:y val="0.17515900000000001"/>
          <c:w val="0.53147599999999995"/>
          <c:h val="0.81234099999999998"/>
        </c:manualLayout>
      </c:layout>
      <c:pieChart>
        <c:varyColors val="0"/>
        <c:ser>
          <c:idx val="0"/>
          <c:order val="0"/>
          <c:tx>
            <c:strRef>
              <c:f>Sheet1!$A$2</c:f>
              <c:strCache>
                <c:ptCount val="1"/>
                <c:pt idx="0">
                  <c:v>Par COREVIH</c:v>
                </c:pt>
              </c:strCache>
            </c:strRef>
          </c:tx>
          <c:spPr>
            <a:solidFill>
              <a:schemeClr val="accent1"/>
            </a:solidFill>
            <a:ln w="9525" cap="flat">
              <a:solidFill>
                <a:srgbClr val="F9F9F9"/>
              </a:solidFill>
              <a:prstDash val="solid"/>
              <a:round/>
            </a:ln>
            <a:effectLst>
              <a:outerShdw blurRad="38100" dist="20000" dir="5400000" algn="tl">
                <a:srgbClr val="000000">
                  <a:alpha val="38000"/>
                </a:srgbClr>
              </a:outerShdw>
            </a:effectLst>
          </c:spPr>
          <c:dPt>
            <c:idx val="0"/>
            <c:bubble3D val="0"/>
          </c:dPt>
          <c:dPt>
            <c:idx val="1"/>
            <c:bubble3D val="0"/>
            <c:spPr>
              <a:solidFill>
                <a:schemeClr val="accent2"/>
              </a:solidFill>
              <a:ln w="9525" cap="flat">
                <a:solidFill>
                  <a:srgbClr val="F9F9F9"/>
                </a:solidFill>
                <a:prstDash val="solid"/>
                <a:round/>
              </a:ln>
              <a:effectLst>
                <a:outerShdw blurRad="38100" dist="20000" dir="5400000" algn="tl">
                  <a:srgbClr val="000000">
                    <a:alpha val="38000"/>
                  </a:srgbClr>
                </a:outerShdw>
              </a:effectLst>
            </c:spPr>
          </c:dPt>
          <c:dPt>
            <c:idx val="2"/>
            <c:bubble3D val="0"/>
            <c:spPr>
              <a:solidFill>
                <a:schemeClr val="accent3"/>
              </a:solidFill>
              <a:ln w="9525" cap="flat">
                <a:solidFill>
                  <a:srgbClr val="F9F9F9"/>
                </a:solidFill>
                <a:prstDash val="solid"/>
                <a:round/>
              </a:ln>
              <a:effectLst>
                <a:outerShdw blurRad="38100" dist="20000" dir="5400000" algn="tl">
                  <a:srgbClr val="000000">
                    <a:alpha val="38000"/>
                  </a:srgbClr>
                </a:outerShdw>
              </a:effectLst>
            </c:spPr>
          </c:dPt>
          <c:dPt>
            <c:idx val="3"/>
            <c:bubble3D val="0"/>
            <c:spPr>
              <a:solidFill>
                <a:schemeClr val="accent4"/>
              </a:solidFill>
              <a:ln w="9525" cap="flat">
                <a:solidFill>
                  <a:srgbClr val="F9F9F9"/>
                </a:solidFill>
                <a:prstDash val="solid"/>
                <a:round/>
              </a:ln>
              <a:effectLst>
                <a:outerShdw blurRad="38100" dist="20000" dir="5400000" algn="tl">
                  <a:srgbClr val="000000">
                    <a:alpha val="38000"/>
                  </a:srgbClr>
                </a:outerShdw>
              </a:effectLst>
            </c:spPr>
          </c:dPt>
          <c:dPt>
            <c:idx val="4"/>
            <c:bubble3D val="0"/>
            <c:spPr>
              <a:solidFill>
                <a:schemeClr val="accent5"/>
              </a:solidFill>
              <a:ln w="9525" cap="flat">
                <a:solidFill>
                  <a:srgbClr val="F9F9F9"/>
                </a:solidFill>
                <a:prstDash val="solid"/>
                <a:round/>
              </a:ln>
              <a:effectLst>
                <a:outerShdw blurRad="38100" dist="20000" dir="5400000" algn="tl">
                  <a:srgbClr val="000000">
                    <a:alpha val="38000"/>
                  </a:srgbClr>
                </a:outerShdw>
              </a:effectLst>
            </c:spPr>
          </c:dPt>
          <c:dLbls>
            <c:dLbl>
              <c:idx val="4"/>
              <c:layout/>
              <c:numFmt formatCode="0" sourceLinked="0"/>
              <c:spPr/>
              <c:txPr>
                <a:bodyPr/>
                <a:lstStyle/>
                <a:p>
                  <a:pPr>
                    <a:defRPr sz="1800" b="0" i="0" u="none" strike="noStrike">
                      <a:solidFill>
                        <a:srgbClr val="000000"/>
                      </a:solidFill>
                      <a:latin typeface="Calibri"/>
                    </a:defRPr>
                  </a:pPr>
                  <a:endParaRPr lang="fr-FR"/>
                </a:p>
              </c:txPr>
              <c:dLblPos val="outEnd"/>
              <c:showLegendKey val="0"/>
              <c:showVal val="1"/>
              <c:showCatName val="0"/>
              <c:showSerName val="0"/>
              <c:showPercent val="0"/>
              <c:showBubbleSize val="0"/>
            </c:dLbl>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Sheet1!$B$1:$F$1</c:f>
              <c:strCache>
                <c:ptCount val="5"/>
                <c:pt idx="0">
                  <c:v>COREVIH Nord</c:v>
                </c:pt>
                <c:pt idx="1">
                  <c:v>COREVIH Sud</c:v>
                </c:pt>
                <c:pt idx="2">
                  <c:v>COREVIH Centre</c:v>
                </c:pt>
                <c:pt idx="3">
                  <c:v>COREVIH Ouest</c:v>
                </c:pt>
                <c:pt idx="4">
                  <c:v>COREVIH Est</c:v>
                </c:pt>
              </c:strCache>
            </c:strRef>
          </c:cat>
          <c:val>
            <c:numRef>
              <c:f>Sheet1!$B$2:$F$2</c:f>
              <c:numCache>
                <c:formatCode>General</c:formatCode>
                <c:ptCount val="5"/>
                <c:pt idx="0">
                  <c:v>25.5</c:v>
                </c:pt>
                <c:pt idx="1">
                  <c:v>42.1</c:v>
                </c:pt>
                <c:pt idx="2">
                  <c:v>11.8</c:v>
                </c:pt>
                <c:pt idx="3">
                  <c:v>20.5</c:v>
                </c:pt>
                <c:pt idx="4">
                  <c:v>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52974500000000002"/>
          <c:y val="0.228296"/>
          <c:w val="0.47025499999999998"/>
          <c:h val="0.462897"/>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File active</a:t>
            </a:r>
          </a:p>
        </c:rich>
      </c:tx>
      <c:layout>
        <c:manualLayout>
          <c:xMode val="edge"/>
          <c:yMode val="edge"/>
          <c:x val="0.15793099999999999"/>
          <c:y val="0"/>
          <c:w val="0.36265599999999998"/>
          <c:h val="0.188693"/>
        </c:manualLayout>
      </c:layout>
      <c:overlay val="1"/>
      <c:spPr>
        <a:noFill/>
        <a:effectLst/>
      </c:spPr>
    </c:title>
    <c:autoTitleDeleted val="0"/>
    <c:plotArea>
      <c:layout>
        <c:manualLayout>
          <c:layoutTarget val="inner"/>
          <c:xMode val="edge"/>
          <c:yMode val="edge"/>
          <c:x val="5.0000000000000001E-3"/>
          <c:y val="0.188693"/>
          <c:w val="0.67851799999999995"/>
          <c:h val="0.79880700000000004"/>
        </c:manualLayout>
      </c:layout>
      <c:pieChart>
        <c:varyColors val="0"/>
        <c:ser>
          <c:idx val="0"/>
          <c:order val="0"/>
          <c:tx>
            <c:strRef>
              <c:f>Sheet1!$A$2</c:f>
              <c:strCache>
                <c:ptCount val="1"/>
                <c:pt idx="0">
                  <c:v>File active</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Pt>
            <c:idx val="2"/>
            <c:bubble3D val="0"/>
            <c:spPr>
              <a:solidFill>
                <a:srgbClr val="769ECE"/>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Sheet1!$B$1:$D$1</c:f>
              <c:strCache>
                <c:ptCount val="3"/>
                <c:pt idx="0">
                  <c:v>&gt; 100</c:v>
                </c:pt>
                <c:pt idx="1">
                  <c:v>50-100</c:v>
                </c:pt>
                <c:pt idx="2">
                  <c:v>&lt; 50</c:v>
                </c:pt>
              </c:strCache>
            </c:strRef>
          </c:cat>
          <c:val>
            <c:numRef>
              <c:f>Sheet1!$B$2:$D$2</c:f>
              <c:numCache>
                <c:formatCode>General</c:formatCode>
                <c:ptCount val="3"/>
                <c:pt idx="0">
                  <c:v>60.2</c:v>
                </c:pt>
                <c:pt idx="1">
                  <c:v>26.5</c:v>
                </c:pt>
                <c:pt idx="2">
                  <c:v>13.3</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66036799999999996"/>
          <c:y val="0.47273599999999999"/>
          <c:w val="0.33963199999999999"/>
          <c:h val="0.28342699999999998"/>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Avez-vous l'habitude d'un suivi alterné avec le MG ? </a:t>
            </a:r>
          </a:p>
        </c:rich>
      </c:tx>
      <c:layout>
        <c:manualLayout>
          <c:xMode val="edge"/>
          <c:yMode val="edge"/>
          <c:x val="0"/>
          <c:y val="0"/>
          <c:w val="1"/>
          <c:h val="0.26048500000000002"/>
        </c:manualLayout>
      </c:layout>
      <c:overlay val="1"/>
      <c:spPr>
        <a:noFill/>
        <a:effectLst/>
      </c:spPr>
    </c:title>
    <c:autoTitleDeleted val="0"/>
    <c:plotArea>
      <c:layout>
        <c:manualLayout>
          <c:layoutTarget val="inner"/>
          <c:xMode val="edge"/>
          <c:yMode val="edge"/>
          <c:x val="5.0000000000000001E-3"/>
          <c:y val="0.26048500000000002"/>
          <c:w val="0.99"/>
          <c:h val="0.58188600000000001"/>
        </c:manualLayout>
      </c:layout>
      <c:pieChart>
        <c:varyColors val="0"/>
        <c:ser>
          <c:idx val="0"/>
          <c:order val="0"/>
          <c:tx>
            <c:strRef>
              <c:f>Sheet1!$A$2</c:f>
              <c:strCache>
                <c:ptCount val="1"/>
                <c:pt idx="0">
                  <c:v>Avez-vous l'habitude d'un suivi alterné avec le MG ?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Sheet1!$B$1:$C$1</c:f>
              <c:strCache>
                <c:ptCount val="2"/>
                <c:pt idx="0">
                  <c:v>OUI</c:v>
                </c:pt>
                <c:pt idx="1">
                  <c:v>NON</c:v>
                </c:pt>
              </c:strCache>
            </c:strRef>
          </c:cat>
          <c:val>
            <c:numRef>
              <c:f>Sheet1!$B$2:$C$2</c:f>
              <c:numCache>
                <c:formatCode>General</c:formatCode>
                <c:ptCount val="2"/>
                <c:pt idx="0">
                  <c:v>47.4</c:v>
                </c:pt>
                <c:pt idx="1">
                  <c:v>52.6</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51977300000000004"/>
          <c:y val="0.87353800000000004"/>
          <c:w val="0.36520200000000003"/>
          <c:h val="0.1264619999999999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Que pensez-vous d'une convention partagée ?</a:t>
            </a:r>
          </a:p>
        </c:rich>
      </c:tx>
      <c:layout>
        <c:manualLayout>
          <c:xMode val="edge"/>
          <c:yMode val="edge"/>
          <c:x val="0"/>
          <c:y val="0"/>
          <c:w val="1"/>
          <c:h val="0.244868"/>
        </c:manualLayout>
      </c:layout>
      <c:overlay val="1"/>
      <c:spPr>
        <a:noFill/>
        <a:effectLst/>
      </c:spPr>
    </c:title>
    <c:autoTitleDeleted val="0"/>
    <c:plotArea>
      <c:layout>
        <c:manualLayout>
          <c:layoutTarget val="inner"/>
          <c:xMode val="edge"/>
          <c:yMode val="edge"/>
          <c:x val="8.6720000000000005E-2"/>
          <c:y val="0.244868"/>
          <c:w val="0.71113400000000004"/>
          <c:h val="0.47725200000000001"/>
        </c:manualLayout>
      </c:layout>
      <c:pieChart>
        <c:varyColors val="0"/>
        <c:ser>
          <c:idx val="0"/>
          <c:order val="0"/>
          <c:tx>
            <c:strRef>
              <c:f>Sheet1!$A$2</c:f>
              <c:strCache>
                <c:ptCount val="1"/>
                <c:pt idx="0">
                  <c:v>Que pensez-vous d'une convention partagée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Pt>
            <c:idx val="2"/>
            <c:bubble3D val="0"/>
            <c:spPr>
              <a:solidFill>
                <a:srgbClr val="769ECE"/>
              </a:solidFill>
              <a:ln w="12700" cap="flat">
                <a:noFill/>
                <a:miter lim="400000"/>
              </a:ln>
              <a:effectLst>
                <a:outerShdw blurRad="38100" dist="23000" dir="5400000" algn="tl">
                  <a:srgbClr val="000000">
                    <a:alpha val="35000"/>
                  </a:srgbClr>
                </a:outerShdw>
              </a:effectLst>
            </c:spPr>
          </c:dPt>
          <c:dPt>
            <c:idx val="3"/>
            <c:bubble3D val="0"/>
            <c:spPr>
              <a:solidFill>
                <a:srgbClr val="8A5C9B"/>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Sheet1!$B$1:$E$1</c:f>
              <c:strCache>
                <c:ptCount val="4"/>
                <c:pt idx="0">
                  <c:v>Intéressant/très intéressant</c:v>
                </c:pt>
                <c:pt idx="1">
                  <c:v>Peu/pas utile</c:v>
                </c:pt>
                <c:pt idx="2">
                  <c:v>Ne sait pas</c:v>
                </c:pt>
                <c:pt idx="3">
                  <c:v>Autre</c:v>
                </c:pt>
              </c:strCache>
            </c:strRef>
          </c:cat>
          <c:val>
            <c:numRef>
              <c:f>Sheet1!$B$2:$E$2</c:f>
              <c:numCache>
                <c:formatCode>General</c:formatCode>
                <c:ptCount val="4"/>
                <c:pt idx="0">
                  <c:v>62.2</c:v>
                </c:pt>
                <c:pt idx="1">
                  <c:v>17.3</c:v>
                </c:pt>
                <c:pt idx="2">
                  <c:v>10.199999999999999</c:v>
                </c:pt>
                <c:pt idx="3">
                  <c:v>10.199999999999999</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77324000000000004"/>
          <c:w val="1"/>
          <c:h val="0.22675999999999999"/>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roundedCorners val="0"/>
  <c:style val="2"/>
  <c:chart>
    <c:title>
      <c:tx>
        <c:rich>
          <a:bodyPr rot="0"/>
          <a:lstStyle/>
          <a:p>
            <a:pPr>
              <a:defRPr sz="2160" b="1" i="0" u="none" strike="noStrike">
                <a:solidFill>
                  <a:srgbClr val="000000"/>
                </a:solidFill>
                <a:latin typeface="Calibri"/>
              </a:defRPr>
            </a:pPr>
            <a:r>
              <a:rPr lang="fr-FR" sz="2160" b="1" i="0" u="none" strike="noStrike">
                <a:solidFill>
                  <a:srgbClr val="000000"/>
                </a:solidFill>
                <a:latin typeface="Calibri"/>
              </a:rPr>
              <a:t>Seriez-vous d'accord pour tester l'utilisation d'une convention de suivi partagé ?</a:t>
            </a:r>
          </a:p>
        </c:rich>
      </c:tx>
      <c:layout>
        <c:manualLayout>
          <c:xMode val="edge"/>
          <c:yMode val="edge"/>
          <c:x val="0"/>
          <c:y val="0"/>
          <c:w val="1"/>
          <c:h val="0.36474899999999999"/>
        </c:manualLayout>
      </c:layout>
      <c:overlay val="1"/>
      <c:spPr>
        <a:noFill/>
        <a:effectLst/>
      </c:spPr>
    </c:title>
    <c:autoTitleDeleted val="0"/>
    <c:plotArea>
      <c:layout>
        <c:manualLayout>
          <c:layoutTarget val="inner"/>
          <c:xMode val="edge"/>
          <c:yMode val="edge"/>
          <c:x val="5.0000000000000001E-3"/>
          <c:y val="0.36474899999999999"/>
          <c:w val="0.99"/>
          <c:h val="0.48092400000000002"/>
        </c:manualLayout>
      </c:layout>
      <c:pieChart>
        <c:varyColors val="0"/>
        <c:ser>
          <c:idx val="0"/>
          <c:order val="0"/>
          <c:tx>
            <c:strRef>
              <c:f>Sheet1!$A$2</c:f>
              <c:strCache>
                <c:ptCount val="1"/>
                <c:pt idx="0">
                  <c:v>Seriez-vous d'accord pour tester l'utilisation d'une convention de suivi partagé ?</c:v>
                </c:pt>
              </c:strCache>
            </c:strRef>
          </c:tx>
          <c:spPr>
            <a:solidFill>
              <a:srgbClr val="4CAAE8"/>
            </a:solidFill>
            <a:ln w="12700" cap="flat">
              <a:noFill/>
              <a:miter lim="400000"/>
            </a:ln>
            <a:effectLst>
              <a:outerShdw blurRad="38100" dist="23000" dir="5400000" algn="tl">
                <a:srgbClr val="000000">
                  <a:alpha val="35000"/>
                </a:srgbClr>
              </a:outerShdw>
            </a:effectLst>
          </c:spPr>
          <c:dPt>
            <c:idx val="0"/>
            <c:bubble3D val="0"/>
          </c:dPt>
          <c:dPt>
            <c:idx val="1"/>
            <c:bubble3D val="0"/>
            <c:spPr>
              <a:solidFill>
                <a:srgbClr val="6C61B0"/>
              </a:solidFill>
              <a:ln w="12700" cap="flat">
                <a:noFill/>
                <a:miter lim="400000"/>
              </a:ln>
              <a:effectLst>
                <a:outerShdw blurRad="38100" dist="23000" dir="5400000" algn="tl">
                  <a:srgbClr val="000000">
                    <a:alpha val="35000"/>
                  </a:srgbClr>
                </a:outerShdw>
              </a:effectLst>
            </c:spPr>
          </c:dPt>
          <c:dLbls>
            <c:numFmt formatCode="0.#" sourceLinked="0"/>
            <c:txPr>
              <a:bodyPr/>
              <a:lstStyle/>
              <a:p>
                <a:pPr>
                  <a:defRPr sz="1800" b="0" i="0" u="none" strike="noStrike">
                    <a:solidFill>
                      <a:srgbClr val="000000"/>
                    </a:solidFill>
                    <a:latin typeface="Calibri"/>
                  </a:defRPr>
                </a:pPr>
                <a:endParaRPr lang="fr-FR"/>
              </a:p>
            </c:txPr>
            <c:dLblPos val="inEnd"/>
            <c:showLegendKey val="0"/>
            <c:showVal val="1"/>
            <c:showCatName val="0"/>
            <c:showSerName val="0"/>
            <c:showPercent val="0"/>
            <c:showBubbleSize val="0"/>
            <c:showLeaderLines val="0"/>
          </c:dLbls>
          <c:cat>
            <c:strRef>
              <c:f>Sheet1!$B$1:$C$1</c:f>
              <c:strCache>
                <c:ptCount val="2"/>
                <c:pt idx="0">
                  <c:v>OUI</c:v>
                </c:pt>
                <c:pt idx="1">
                  <c:v>NON</c:v>
                </c:pt>
              </c:strCache>
            </c:strRef>
          </c:cat>
          <c:val>
            <c:numRef>
              <c:f>Sheet1!$B$2:$C$2</c:f>
              <c:numCache>
                <c:formatCode>General</c:formatCode>
                <c:ptCount val="2"/>
                <c:pt idx="0">
                  <c:v>76.8</c:v>
                </c:pt>
                <c:pt idx="1">
                  <c:v>23.2</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38392999999999999"/>
          <c:y val="0.88257200000000002"/>
          <c:w val="0.40505200000000002"/>
          <c:h val="0.117428"/>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fr-FR"/>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142072642"/>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prstGeom prst="rect">
            <a:avLst/>
          </a:prstGeom>
        </p:spPr>
        <p:txBody>
          <a:bodyPr/>
          <a:lstStyle/>
          <a:p>
            <a:endParaRPr/>
          </a:p>
        </p:txBody>
      </p:sp>
      <p:sp>
        <p:nvSpPr>
          <p:cNvPr id="121" name="Shape 121"/>
          <p:cNvSpPr>
            <a:spLocks noGrp="1"/>
          </p:cNvSpPr>
          <p:nvPr>
            <p:ph type="body" sz="quarter" idx="1"/>
          </p:nvPr>
        </p:nvSpPr>
        <p:spPr>
          <a:prstGeom prst="rect">
            <a:avLst/>
          </a:prstGeom>
        </p:spPr>
        <p:txBody>
          <a:bodyPr/>
          <a:lstStyle/>
          <a:p>
            <a:r>
              <a:t>Bichat 146 </a:t>
            </a:r>
          </a:p>
          <a:p>
            <a:r>
              <a:t>Corevih Nord (3 centres) 171 patients</a:t>
            </a:r>
          </a:p>
          <a:p>
            <a:endParaRPr/>
          </a:p>
          <a:p>
            <a:r>
              <a:t>Corevih Ouest 8 centres/16 : 125 patients</a:t>
            </a:r>
          </a:p>
          <a:p>
            <a:r>
              <a:t>Corevih Centre : 1 centre</a:t>
            </a:r>
          </a:p>
          <a:p>
            <a:r>
              <a:t>Corevih Sud 4 centres : 265 patients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noRot="1" noChangeAspect="1"/>
          </p:cNvSpPr>
          <p:nvPr>
            <p:ph type="sldImg"/>
          </p:nvPr>
        </p:nvSpPr>
        <p:spPr>
          <a:prstGeom prst="rect">
            <a:avLst/>
          </a:prstGeom>
        </p:spPr>
        <p:txBody>
          <a:bodyPr/>
          <a:lstStyle/>
          <a:p>
            <a:endParaRPr/>
          </a:p>
        </p:txBody>
      </p:sp>
      <p:sp>
        <p:nvSpPr>
          <p:cNvPr id="256" name="Shape 256"/>
          <p:cNvSpPr>
            <a:spLocks noGrp="1"/>
          </p:cNvSpPr>
          <p:nvPr>
            <p:ph type="body" sz="quarter" idx="1"/>
          </p:nvPr>
        </p:nvSpPr>
        <p:spPr>
          <a:prstGeom prst="rect">
            <a:avLst/>
          </a:prstGeom>
        </p:spPr>
        <p:txBody>
          <a:bodyPr/>
          <a:lstStyle/>
          <a:p>
            <a:r>
              <a:t>7 ont répondu non : 3 autres (non détaillé), 1 mq d’intéret, 1 mq de temps, 1 mq connaissance, 0 ne pas être à l’aise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noRot="1" noChangeAspect="1"/>
          </p:cNvSpPr>
          <p:nvPr>
            <p:ph type="sldImg"/>
          </p:nvPr>
        </p:nvSpPr>
        <p:spPr>
          <a:prstGeom prst="rect">
            <a:avLst/>
          </a:prstGeom>
        </p:spPr>
        <p:txBody>
          <a:bodyPr/>
          <a:lstStyle/>
          <a:p>
            <a:endParaRPr/>
          </a:p>
        </p:txBody>
      </p:sp>
      <p:sp>
        <p:nvSpPr>
          <p:cNvPr id="262" name="Shape 262"/>
          <p:cNvSpPr>
            <a:spLocks noGrp="1"/>
          </p:cNvSpPr>
          <p:nvPr>
            <p:ph type="body" sz="quarter" idx="1"/>
          </p:nvPr>
        </p:nvSpPr>
        <p:spPr>
          <a:prstGeom prst="rect">
            <a:avLst/>
          </a:prstGeom>
        </p:spPr>
        <p:txBody>
          <a:bodyPr/>
          <a:lstStyle/>
          <a:p>
            <a:r>
              <a:t>Formations 73,2%</a:t>
            </a:r>
          </a:p>
          <a:p>
            <a:r>
              <a:t>Communication 70%</a:t>
            </a:r>
          </a:p>
          <a:p>
            <a:r>
              <a:t>Dossier partagé 57 %</a:t>
            </a:r>
          </a:p>
          <a:p>
            <a:r>
              <a:t>Protocoles 53,6 %</a:t>
            </a:r>
          </a:p>
          <a:p>
            <a:r>
              <a:t>Guide PEC 46,4%</a:t>
            </a:r>
          </a:p>
          <a:p>
            <a:r>
              <a:t>Staffs 42,9 %</a:t>
            </a:r>
          </a:p>
          <a:p>
            <a:r>
              <a:t>Tarif revalorisé 39,3%</a:t>
            </a:r>
          </a:p>
          <a:p>
            <a:r>
              <a:t>Site internet 23,2 %</a:t>
            </a:r>
          </a:p>
          <a:p>
            <a:r>
              <a:t>Hotline 21,4%</a:t>
            </a:r>
          </a:p>
          <a:p>
            <a:r>
              <a:t>Autre 16,1 % non détaillé</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Shape 320"/>
          <p:cNvSpPr>
            <a:spLocks noGrp="1" noRot="1" noChangeAspect="1"/>
          </p:cNvSpPr>
          <p:nvPr>
            <p:ph type="sldImg"/>
          </p:nvPr>
        </p:nvSpPr>
        <p:spPr>
          <a:prstGeom prst="rect">
            <a:avLst/>
          </a:prstGeom>
        </p:spPr>
        <p:txBody>
          <a:bodyPr/>
          <a:lstStyle/>
          <a:p>
            <a:endParaRPr/>
          </a:p>
        </p:txBody>
      </p:sp>
      <p:sp>
        <p:nvSpPr>
          <p:cNvPr id="321" name="Shape 321"/>
          <p:cNvSpPr>
            <a:spLocks noGrp="1"/>
          </p:cNvSpPr>
          <p:nvPr>
            <p:ph type="body" sz="quarter" idx="1"/>
          </p:nvPr>
        </p:nvSpPr>
        <p:spPr>
          <a:prstGeom prst="rect">
            <a:avLst/>
          </a:prstGeom>
        </p:spPr>
        <p:txBody>
          <a:bodyPr/>
          <a:lstStyle/>
          <a:p>
            <a:r>
              <a:t>58/70 pour communication avec médecins (83%)</a:t>
            </a:r>
          </a:p>
          <a:p>
            <a:r>
              <a:t>48/70 réunions pluripro (68,6%)</a:t>
            </a:r>
          </a:p>
          <a:p>
            <a:r>
              <a:t>46/70 dossier commun partagé (65,7%)</a:t>
            </a:r>
          </a:p>
          <a:p>
            <a:r>
              <a:t>44/70 formations régulières (62,9%)</a:t>
            </a:r>
          </a:p>
          <a:p>
            <a:r>
              <a:t>42/70 communication avec pharmacien hospitalier (60%)</a:t>
            </a:r>
          </a:p>
          <a:p>
            <a:r>
              <a:t>40/70 supports matériels (57,1%)</a:t>
            </a:r>
          </a:p>
          <a:p>
            <a:r>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a:spLocks noGrp="1" noRot="1" noChangeAspect="1"/>
          </p:cNvSpPr>
          <p:nvPr>
            <p:ph type="sldImg"/>
          </p:nvPr>
        </p:nvSpPr>
        <p:spPr>
          <a:prstGeom prst="rect">
            <a:avLst/>
          </a:prstGeom>
        </p:spPr>
        <p:txBody>
          <a:bodyPr/>
          <a:lstStyle/>
          <a:p>
            <a:endParaRPr/>
          </a:p>
        </p:txBody>
      </p:sp>
      <p:sp>
        <p:nvSpPr>
          <p:cNvPr id="327" name="Shape 327"/>
          <p:cNvSpPr>
            <a:spLocks noGrp="1"/>
          </p:cNvSpPr>
          <p:nvPr>
            <p:ph type="body" sz="quarter" idx="1"/>
          </p:nvPr>
        </p:nvSpPr>
        <p:spPr>
          <a:prstGeom prst="rect">
            <a:avLst/>
          </a:prstGeom>
        </p:spPr>
        <p:txBody>
          <a:bodyPr/>
          <a:lstStyle/>
          <a:p>
            <a:r>
              <a:t>Plusieurs réponses possibles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a:spLocks noGrp="1" noRot="1" noChangeAspect="1"/>
          </p:cNvSpPr>
          <p:nvPr>
            <p:ph type="sldImg"/>
          </p:nvPr>
        </p:nvSpPr>
        <p:spPr>
          <a:prstGeom prst="rect">
            <a:avLst/>
          </a:prstGeom>
        </p:spPr>
        <p:txBody>
          <a:bodyPr/>
          <a:lstStyle/>
          <a:p>
            <a:endParaRPr/>
          </a:p>
        </p:txBody>
      </p:sp>
      <p:sp>
        <p:nvSpPr>
          <p:cNvPr id="355" name="Shape 355"/>
          <p:cNvSpPr>
            <a:spLocks noGrp="1"/>
          </p:cNvSpPr>
          <p:nvPr>
            <p:ph type="body" sz="quarter" idx="1"/>
          </p:nvPr>
        </p:nvSpPr>
        <p:spPr>
          <a:prstGeom prst="rect">
            <a:avLst/>
          </a:prstGeom>
        </p:spPr>
        <p:txBody>
          <a:bodyPr/>
          <a:lstStyle/>
          <a:p>
            <a:r>
              <a:t>PLUSIEURS REPONSES POSSIBLES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r>
              <a:t>moitié &gt; 50 ans et &gt; 80% ont plus de 40 ans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prstGeom prst="rect">
            <a:avLst/>
          </a:prstGeom>
        </p:spPr>
        <p:txBody>
          <a:bodyPr/>
          <a:lstStyle/>
          <a:p>
            <a:endParaRPr/>
          </a:p>
        </p:txBody>
      </p:sp>
      <p:sp>
        <p:nvSpPr>
          <p:cNvPr id="134" name="Shape 134"/>
          <p:cNvSpPr>
            <a:spLocks noGrp="1"/>
          </p:cNvSpPr>
          <p:nvPr>
            <p:ph type="body" sz="quarter" idx="1"/>
          </p:nvPr>
        </p:nvSpPr>
        <p:spPr>
          <a:prstGeom prst="rect">
            <a:avLst/>
          </a:prstGeom>
        </p:spPr>
        <p:txBody>
          <a:bodyPr/>
          <a:lstStyle/>
          <a:p>
            <a:r>
              <a:t>Majorité née en France</a:t>
            </a:r>
          </a:p>
          <a:p>
            <a:r>
              <a:t>Parmi les etrangers, plus souvent nés en Afrique </a:t>
            </a:r>
          </a:p>
          <a:p>
            <a:r>
              <a:t>&gt; 1/3 précaires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noRot="1" noChangeAspect="1"/>
          </p:cNvSpPr>
          <p:nvPr>
            <p:ph type="sldImg"/>
          </p:nvPr>
        </p:nvSpPr>
        <p:spPr>
          <a:prstGeom prst="rect">
            <a:avLst/>
          </a:prstGeom>
        </p:spPr>
        <p:txBody>
          <a:bodyPr/>
          <a:lstStyle/>
          <a:p>
            <a:endParaRPr/>
          </a:p>
        </p:txBody>
      </p:sp>
      <p:sp>
        <p:nvSpPr>
          <p:cNvPr id="140" name="Shape 140"/>
          <p:cNvSpPr>
            <a:spLocks noGrp="1"/>
          </p:cNvSpPr>
          <p:nvPr>
            <p:ph type="body" sz="quarter" idx="1"/>
          </p:nvPr>
        </p:nvSpPr>
        <p:spPr>
          <a:prstGeom prst="rect">
            <a:avLst/>
          </a:prstGeom>
        </p:spPr>
        <p:txBody>
          <a:bodyPr/>
          <a:lstStyle/>
          <a:p>
            <a:r>
              <a:t>Près de 2/3 des patients suivis depuis &gt; 15 ans (34% &lt; 10 ans)</a:t>
            </a:r>
          </a:p>
          <a:p>
            <a:endParaRPr/>
          </a:p>
          <a:p>
            <a:r>
              <a:t>Les 5 non traités : hommes dont 1 né en France, 1 né en Afrique Subsaharienne et 2 nés en Amérique (autre)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noRot="1" noChangeAspect="1"/>
          </p:cNvSpPr>
          <p:nvPr>
            <p:ph type="sldImg"/>
          </p:nvPr>
        </p:nvSpPr>
        <p:spPr>
          <a:prstGeom prst="rect">
            <a:avLst/>
          </a:prstGeom>
        </p:spPr>
        <p:txBody>
          <a:bodyPr/>
          <a:lstStyle/>
          <a:p>
            <a:endParaRPr/>
          </a:p>
        </p:txBody>
      </p:sp>
      <p:sp>
        <p:nvSpPr>
          <p:cNvPr id="180" name="Shape 180"/>
          <p:cNvSpPr>
            <a:spLocks noGrp="1"/>
          </p:cNvSpPr>
          <p:nvPr>
            <p:ph type="body" sz="quarter" idx="1"/>
          </p:nvPr>
        </p:nvSpPr>
        <p:spPr>
          <a:prstGeom prst="rect">
            <a:avLst/>
          </a:prstGeom>
        </p:spPr>
        <p:txBody>
          <a:bodyPr/>
          <a:lstStyle/>
          <a:p>
            <a:r>
              <a:t>COREVIH Sud : KB, HEGP, Cochin, Henri mondor</a:t>
            </a:r>
          </a:p>
          <a:p>
            <a:r>
              <a:t>COREVIH Ouest : A. Paré, Louis mourier, Max Fourestier (Nanterre), Poissy, Versailles (André Mignot), Foch, Argenteuil</a:t>
            </a:r>
          </a:p>
          <a:p>
            <a:r>
              <a:t>COREVIH Centre : St Antoine </a:t>
            </a:r>
          </a:p>
          <a:p>
            <a:r>
              <a:t>COREVIH Nord : Bichat, Pontoise, St Denis, Eaubonne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noRot="1" noChangeAspect="1"/>
          </p:cNvSpPr>
          <p:nvPr>
            <p:ph type="sldImg"/>
          </p:nvPr>
        </p:nvSpPr>
        <p:spPr>
          <a:prstGeom prst="rect">
            <a:avLst/>
          </a:prstGeom>
        </p:spPr>
        <p:txBody>
          <a:bodyPr/>
          <a:lstStyle/>
          <a:p>
            <a:endParaRPr/>
          </a:p>
        </p:txBody>
      </p:sp>
      <p:sp>
        <p:nvSpPr>
          <p:cNvPr id="193" name="Shape 193"/>
          <p:cNvSpPr>
            <a:spLocks noGrp="1"/>
          </p:cNvSpPr>
          <p:nvPr>
            <p:ph type="body" sz="quarter" idx="1"/>
          </p:nvPr>
        </p:nvSpPr>
        <p:spPr>
          <a:prstGeom prst="rect">
            <a:avLst/>
          </a:prstGeom>
        </p:spPr>
        <p:txBody>
          <a:bodyPr/>
          <a:lstStyle/>
          <a:p>
            <a:r>
              <a:t>DM 1  = 6</a:t>
            </a:r>
          </a:p>
          <a:p>
            <a:r>
              <a:t>DM 2 = 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prstGeom prst="rect">
            <a:avLst/>
          </a:prstGeom>
        </p:spPr>
        <p:txBody>
          <a:bodyPr/>
          <a:lstStyle/>
          <a:p>
            <a:endParaRPr/>
          </a:p>
        </p:txBody>
      </p:sp>
      <p:sp>
        <p:nvSpPr>
          <p:cNvPr id="229" name="Shape 229"/>
          <p:cNvSpPr>
            <a:spLocks noGrp="1"/>
          </p:cNvSpPr>
          <p:nvPr>
            <p:ph type="body" sz="quarter" idx="1"/>
          </p:nvPr>
        </p:nvSpPr>
        <p:spPr>
          <a:prstGeom prst="rect">
            <a:avLst/>
          </a:prstGeom>
        </p:spPr>
        <p:txBody>
          <a:bodyPr/>
          <a:lstStyle/>
          <a:p>
            <a:r>
              <a:t>Convention de suivi partagé : 33 (58,9) % utile (moins que les spécialistes) 11 ne savent pas – 39 d’accord pour tester l’utilisation (69,6%)</a:t>
            </a:r>
          </a:p>
          <a:p>
            <a:endParaRPr/>
          </a:p>
          <a:p>
            <a:r>
              <a:t>Accès NADIS : 89% oui, 56% pour l’utiliser et 40% pour le consulter !</a:t>
            </a:r>
          </a:p>
          <a:p>
            <a:endParaRPr/>
          </a:p>
          <a:p>
            <a:r>
              <a:t>Communication pour les MG : CR rapides, téléphone, mail : 0  ( 8 réponses seulement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prstGeom prst="rect">
            <a:avLst/>
          </a:prstGeom>
        </p:spPr>
        <p:txBody>
          <a:bodyPr/>
          <a:lstStyle/>
          <a:p>
            <a:endParaRPr/>
          </a:p>
        </p:txBody>
      </p:sp>
      <p:sp>
        <p:nvSpPr>
          <p:cNvPr id="236" name="Shape 236"/>
          <p:cNvSpPr>
            <a:spLocks noGrp="1"/>
          </p:cNvSpPr>
          <p:nvPr>
            <p:ph type="body" sz="quarter" idx="1"/>
          </p:nvPr>
        </p:nvSpPr>
        <p:spPr>
          <a:prstGeom prst="rect">
            <a:avLst/>
          </a:prstGeom>
        </p:spPr>
        <p:txBody>
          <a:bodyPr/>
          <a:lstStyle/>
          <a:p>
            <a:endParaRPr/>
          </a:p>
          <a:p>
            <a:r>
              <a:t>Attentes dans le cadre de la collaboration</a:t>
            </a:r>
          </a:p>
          <a:p>
            <a:r>
              <a:t>Formations &gt; communication améliorée &gt; accès a un dossier commun partagé &gt; protocoles de suivis standardisés </a:t>
            </a:r>
          </a:p>
          <a:p>
            <a:endParaRPr/>
          </a:p>
          <a:p>
            <a:r>
              <a:t>Convention de suivi partagé : 33 (58,9) % utile (moins que les spécialistes) 11 ne savent pas – 39 d’accord pour tester l’utilisation (69,6%)</a:t>
            </a:r>
          </a:p>
          <a:p>
            <a:endParaRPr/>
          </a:p>
          <a:p>
            <a:r>
              <a:t>Accès NADIS : 89% oui, 56% pour l’utiliser et 40% pour le consulter !</a:t>
            </a:r>
          </a:p>
          <a:p>
            <a:endParaRPr/>
          </a:p>
          <a:p>
            <a:r>
              <a:t>Communication pour les MG : CR rapides, téléphone, mail : 0  ( 8 réponses seulement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240"/>
          <p:cNvSpPr>
            <a:spLocks noGrp="1" noRot="1" noChangeAspect="1"/>
          </p:cNvSpPr>
          <p:nvPr>
            <p:ph type="sldImg"/>
          </p:nvPr>
        </p:nvSpPr>
        <p:spPr>
          <a:prstGeom prst="rect">
            <a:avLst/>
          </a:prstGeom>
        </p:spPr>
        <p:txBody>
          <a:bodyPr/>
          <a:lstStyle/>
          <a:p>
            <a:endParaRPr/>
          </a:p>
        </p:txBody>
      </p:sp>
      <p:sp>
        <p:nvSpPr>
          <p:cNvPr id="241" name="Shape 241"/>
          <p:cNvSpPr>
            <a:spLocks noGrp="1"/>
          </p:cNvSpPr>
          <p:nvPr>
            <p:ph type="body" sz="quarter" idx="1"/>
          </p:nvPr>
        </p:nvSpPr>
        <p:spPr>
          <a:prstGeom prst="rect">
            <a:avLst/>
          </a:prstGeom>
        </p:spPr>
        <p:txBody>
          <a:bodyPr/>
          <a:lstStyle/>
          <a:p>
            <a:r>
              <a:t>Thématique réseaux MG, commentaires libres (33 médecins)</a:t>
            </a:r>
          </a:p>
          <a:p>
            <a:r>
              <a:t> VIH – Hépatites (18),  oncologie, soins palliatifs (9 ) dépendance (8) diabète (8) précarité (5) addictions (4) périnatalité (3) handicap (2)   drépanocytose (1) autres spécialités (2)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11" name="Shape 11"/>
          <p:cNvSpPr>
            <a:spLocks noGrp="1"/>
          </p:cNvSpPr>
          <p:nvPr>
            <p:ph type="title"/>
          </p:nvPr>
        </p:nvSpPr>
        <p:spPr>
          <a:xfrm>
            <a:off x="685800" y="2130425"/>
            <a:ext cx="7772400" cy="1470025"/>
          </a:xfrm>
          <a:prstGeom prst="rect">
            <a:avLst/>
          </a:prstGeom>
        </p:spPr>
        <p:txBody>
          <a:bodyPr/>
          <a:lstStyle/>
          <a:p>
            <a:r>
              <a:t>Texte du titre</a:t>
            </a:r>
          </a:p>
        </p:txBody>
      </p:sp>
      <p:sp>
        <p:nvSpPr>
          <p:cNvPr id="12" name="Shape 12"/>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Texte niveau 1</a:t>
            </a:r>
          </a:p>
          <a:p>
            <a:pPr lvl="1"/>
            <a:r>
              <a:t>Texte niveau 2</a:t>
            </a:r>
          </a:p>
          <a:p>
            <a:pPr lvl="2"/>
            <a:r>
              <a:t>Texte niveau 3</a:t>
            </a:r>
          </a:p>
          <a:p>
            <a:pPr lvl="3"/>
            <a:r>
              <a:t>Texte niveau 4</a:t>
            </a:r>
          </a:p>
          <a:p>
            <a:pPr lvl="4"/>
            <a:r>
              <a:t>Texte niveau 5</a:t>
            </a:r>
          </a:p>
        </p:txBody>
      </p:sp>
      <p:sp>
        <p:nvSpPr>
          <p:cNvPr id="13" name="Shape 1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re et texte vertical">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Texte du titre</a:t>
            </a:r>
          </a:p>
        </p:txBody>
      </p:sp>
      <p:sp>
        <p:nvSpPr>
          <p:cNvPr id="93" name="Shape 93"/>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94" name="Shape 94"/>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re vertical et texte">
    <p:spTree>
      <p:nvGrpSpPr>
        <p:cNvPr id="1" name=""/>
        <p:cNvGrpSpPr/>
        <p:nvPr/>
      </p:nvGrpSpPr>
      <p:grpSpPr>
        <a:xfrm>
          <a:off x="0" y="0"/>
          <a:ext cx="0" cy="0"/>
          <a:chOff x="0" y="0"/>
          <a:chExt cx="0" cy="0"/>
        </a:xfrm>
      </p:grpSpPr>
      <p:sp>
        <p:nvSpPr>
          <p:cNvPr id="101" name="Shape 101"/>
          <p:cNvSpPr>
            <a:spLocks noGrp="1"/>
          </p:cNvSpPr>
          <p:nvPr>
            <p:ph type="title"/>
          </p:nvPr>
        </p:nvSpPr>
        <p:spPr>
          <a:xfrm>
            <a:off x="6629400" y="274638"/>
            <a:ext cx="2057400" cy="5851526"/>
          </a:xfrm>
          <a:prstGeom prst="rect">
            <a:avLst/>
          </a:prstGeom>
        </p:spPr>
        <p:txBody>
          <a:bodyPr/>
          <a:lstStyle/>
          <a:p>
            <a:r>
              <a:t>Texte du titre</a:t>
            </a:r>
          </a:p>
        </p:txBody>
      </p:sp>
      <p:sp>
        <p:nvSpPr>
          <p:cNvPr id="102" name="Shape 102"/>
          <p:cNvSpPr>
            <a:spLocks noGrp="1"/>
          </p:cNvSpPr>
          <p:nvPr>
            <p:ph type="body" idx="1"/>
          </p:nvPr>
        </p:nvSpPr>
        <p:spPr>
          <a:xfrm>
            <a:off x="457200" y="274638"/>
            <a:ext cx="6019800" cy="5851526"/>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103" name="Shape 10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Texte du titre</a:t>
            </a:r>
          </a:p>
        </p:txBody>
      </p:sp>
      <p:sp>
        <p:nvSpPr>
          <p:cNvPr id="21" name="Shape 21"/>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22" name="Shape 22"/>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tête de section">
    <p:spTree>
      <p:nvGrpSpPr>
        <p:cNvPr id="1" name=""/>
        <p:cNvGrpSpPr/>
        <p:nvPr/>
      </p:nvGrpSpPr>
      <p:grpSpPr>
        <a:xfrm>
          <a:off x="0" y="0"/>
          <a:ext cx="0" cy="0"/>
          <a:chOff x="0" y="0"/>
          <a:chExt cx="0" cy="0"/>
        </a:xfrm>
      </p:grpSpPr>
      <p:sp>
        <p:nvSpPr>
          <p:cNvPr id="29" name="Shape 29"/>
          <p:cNvSpPr>
            <a:spLocks noGrp="1"/>
          </p:cNvSpPr>
          <p:nvPr>
            <p:ph type="title"/>
          </p:nvPr>
        </p:nvSpPr>
        <p:spPr>
          <a:xfrm>
            <a:off x="722312" y="4406900"/>
            <a:ext cx="7772401" cy="1362075"/>
          </a:xfrm>
          <a:prstGeom prst="rect">
            <a:avLst/>
          </a:prstGeom>
        </p:spPr>
        <p:txBody>
          <a:bodyPr anchor="t"/>
          <a:lstStyle>
            <a:lvl1pPr algn="l">
              <a:defRPr sz="4000" b="1" cap="all"/>
            </a:lvl1pPr>
          </a:lstStyle>
          <a:p>
            <a:r>
              <a:t>Texte du titre</a:t>
            </a:r>
          </a:p>
        </p:txBody>
      </p:sp>
      <p:sp>
        <p:nvSpPr>
          <p:cNvPr id="30" name="Shape 30"/>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Texte niveau 1</a:t>
            </a:r>
          </a:p>
          <a:p>
            <a:pPr lvl="1"/>
            <a:r>
              <a:t>Texte niveau 2</a:t>
            </a:r>
          </a:p>
          <a:p>
            <a:pPr lvl="2"/>
            <a:r>
              <a:t>Texte niveau 3</a:t>
            </a:r>
          </a:p>
          <a:p>
            <a:pPr lvl="3"/>
            <a:r>
              <a:t>Texte niveau 4</a:t>
            </a:r>
          </a:p>
          <a:p>
            <a:pPr lvl="4"/>
            <a:r>
              <a:t>Texte niveau 5</a:t>
            </a:r>
          </a:p>
        </p:txBody>
      </p:sp>
      <p:sp>
        <p:nvSpPr>
          <p:cNvPr id="31" name="Shape 3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Texte du titre</a:t>
            </a:r>
          </a:p>
        </p:txBody>
      </p:sp>
      <p:sp>
        <p:nvSpPr>
          <p:cNvPr id="39" name="Shape 39"/>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Texte niveau 1</a:t>
            </a:r>
          </a:p>
          <a:p>
            <a:pPr lvl="1"/>
            <a:r>
              <a:t>Texte niveau 2</a:t>
            </a:r>
          </a:p>
          <a:p>
            <a:pPr lvl="2"/>
            <a:r>
              <a:t>Texte niveau 3</a:t>
            </a:r>
          </a:p>
          <a:p>
            <a:pPr lvl="3"/>
            <a:r>
              <a:t>Texte niveau 4</a:t>
            </a:r>
          </a:p>
          <a:p>
            <a:pPr lvl="4"/>
            <a:r>
              <a:t>Texte niveau 5</a:t>
            </a:r>
          </a:p>
        </p:txBody>
      </p:sp>
      <p:sp>
        <p:nvSpPr>
          <p:cNvPr id="40" name="Shape 4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Texte du titre</a:t>
            </a:r>
          </a:p>
        </p:txBody>
      </p:sp>
      <p:sp>
        <p:nvSpPr>
          <p:cNvPr id="48" name="Shape 48"/>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Texte niveau 1</a:t>
            </a:r>
          </a:p>
          <a:p>
            <a:pPr lvl="1"/>
            <a:r>
              <a:t>Texte niveau 2</a:t>
            </a:r>
          </a:p>
          <a:p>
            <a:pPr lvl="2"/>
            <a:r>
              <a:t>Texte niveau 3</a:t>
            </a:r>
          </a:p>
          <a:p>
            <a:pPr lvl="3"/>
            <a:r>
              <a:t>Texte niveau 4</a:t>
            </a:r>
          </a:p>
          <a:p>
            <a:pPr lvl="4"/>
            <a:r>
              <a:t>Texte niveau 5</a:t>
            </a:r>
          </a:p>
        </p:txBody>
      </p:sp>
      <p:sp>
        <p:nvSpPr>
          <p:cNvPr id="49" name="Shape 49"/>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Texte du titre</a:t>
            </a:r>
          </a:p>
        </p:txBody>
      </p:sp>
      <p:sp>
        <p:nvSpPr>
          <p:cNvPr id="58" name="Shape 58"/>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2" name="Shape 72"/>
          <p:cNvSpPr>
            <a:spLocks noGrp="1"/>
          </p:cNvSpPr>
          <p:nvPr>
            <p:ph type="title"/>
          </p:nvPr>
        </p:nvSpPr>
        <p:spPr>
          <a:xfrm>
            <a:off x="457200" y="273050"/>
            <a:ext cx="3008314" cy="1162050"/>
          </a:xfrm>
          <a:prstGeom prst="rect">
            <a:avLst/>
          </a:prstGeom>
        </p:spPr>
        <p:txBody>
          <a:bodyPr anchor="b"/>
          <a:lstStyle>
            <a:lvl1pPr algn="l">
              <a:defRPr sz="2000" b="1"/>
            </a:lvl1pPr>
          </a:lstStyle>
          <a:p>
            <a:r>
              <a:t>Texte du titre</a:t>
            </a:r>
          </a:p>
        </p:txBody>
      </p:sp>
      <p:sp>
        <p:nvSpPr>
          <p:cNvPr id="73" name="Shape 73"/>
          <p:cNvSpPr>
            <a:spLocks noGrp="1"/>
          </p:cNvSpPr>
          <p:nvPr>
            <p:ph type="body" idx="1"/>
          </p:nvPr>
        </p:nvSpPr>
        <p:spPr>
          <a:xfrm>
            <a:off x="3575050" y="273050"/>
            <a:ext cx="5111750" cy="5853113"/>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74" name="Shape 74"/>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2" name="Shape 82"/>
          <p:cNvSpPr>
            <a:spLocks noGrp="1"/>
          </p:cNvSpPr>
          <p:nvPr>
            <p:ph type="title"/>
          </p:nvPr>
        </p:nvSpPr>
        <p:spPr>
          <a:xfrm>
            <a:off x="1792288" y="4800600"/>
            <a:ext cx="5486401" cy="566738"/>
          </a:xfrm>
          <a:prstGeom prst="rect">
            <a:avLst/>
          </a:prstGeom>
        </p:spPr>
        <p:txBody>
          <a:bodyPr anchor="b"/>
          <a:lstStyle>
            <a:lvl1pPr algn="l">
              <a:defRPr sz="2000" b="1"/>
            </a:lvl1pPr>
          </a:lstStyle>
          <a:p>
            <a:r>
              <a:t>Texte du titre</a:t>
            </a:r>
          </a:p>
        </p:txBody>
      </p:sp>
      <p:sp>
        <p:nvSpPr>
          <p:cNvPr id="83" name="Shape 83"/>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Texte niveau 1</a:t>
            </a:r>
          </a:p>
          <a:p>
            <a:pPr lvl="1"/>
            <a:r>
              <a:t>Texte niveau 2</a:t>
            </a:r>
          </a:p>
          <a:p>
            <a:pPr lvl="2"/>
            <a:r>
              <a:t>Texte niveau 3</a:t>
            </a:r>
          </a:p>
          <a:p>
            <a:pPr lvl="3"/>
            <a:r>
              <a:t>Texte niveau 4</a:t>
            </a:r>
          </a:p>
          <a:p>
            <a:pPr lvl="4"/>
            <a:r>
              <a:t>Texte niveau 5</a:t>
            </a:r>
          </a:p>
        </p:txBody>
      </p:sp>
      <p:sp>
        <p:nvSpPr>
          <p:cNvPr id="85" name="Shape 8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949494"/>
            </a:gs>
          </a:gsLst>
          <a:path path="circle">
            <a:fillToRect l="50000" t="50000" r="50000" b="50000"/>
          </a:path>
        </a:gra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Texte du titre</a:t>
            </a:r>
          </a:p>
        </p:txBody>
      </p:sp>
      <p:sp>
        <p:nvSpPr>
          <p:cNvPr id="3" name="Shape 3"/>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3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3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2.xml"/><Relationship Id="rId4" Type="http://schemas.openxmlformats.org/officeDocument/2006/relationships/chart" Target="../charts/chart3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ctrTitle"/>
          </p:nvPr>
        </p:nvSpPr>
        <p:spPr>
          <a:xfrm>
            <a:off x="685800" y="1039060"/>
            <a:ext cx="7772400" cy="2561391"/>
          </a:xfrm>
          <a:prstGeom prst="rect">
            <a:avLst/>
          </a:prstGeom>
        </p:spPr>
        <p:txBody>
          <a:bodyPr/>
          <a:lstStyle/>
          <a:p>
            <a:r>
              <a:t>Prise en charge ambulatoire des PVVIH : état des lieux et perspectives  </a:t>
            </a:r>
          </a:p>
        </p:txBody>
      </p:sp>
      <p:sp>
        <p:nvSpPr>
          <p:cNvPr id="113" name="Shape 113"/>
          <p:cNvSpPr>
            <a:spLocks noGrp="1"/>
          </p:cNvSpPr>
          <p:nvPr>
            <p:ph type="subTitle" sz="half" idx="1"/>
          </p:nvPr>
        </p:nvSpPr>
        <p:spPr>
          <a:xfrm>
            <a:off x="1371600" y="3886198"/>
            <a:ext cx="6400800" cy="2262440"/>
          </a:xfrm>
          <a:prstGeom prst="rect">
            <a:avLst/>
          </a:prstGeom>
        </p:spPr>
        <p:txBody>
          <a:bodyPr/>
          <a:lstStyle/>
          <a:p>
            <a:pPr>
              <a:defRPr>
                <a:solidFill>
                  <a:srgbClr val="558ED5"/>
                </a:solidFill>
              </a:defRPr>
            </a:pPr>
            <a:r>
              <a:t>1/ ENQUETE PATIENT</a:t>
            </a:r>
          </a:p>
          <a:p>
            <a:pPr>
              <a:defRPr>
                <a:solidFill>
                  <a:srgbClr val="558ED5"/>
                </a:solidFill>
              </a:defRPr>
            </a:pPr>
            <a:endParaRPr/>
          </a:p>
          <a:p>
            <a:pPr>
              <a:spcBef>
                <a:spcPts val="500"/>
              </a:spcBef>
              <a:defRPr sz="2100">
                <a:solidFill>
                  <a:srgbClr val="558ED5"/>
                </a:solidFill>
              </a:defRPr>
            </a:pPr>
            <a:r>
              <a:t>Plénière COREVIH Nord</a:t>
            </a:r>
          </a:p>
          <a:p>
            <a:pPr>
              <a:spcBef>
                <a:spcPts val="500"/>
              </a:spcBef>
              <a:defRPr sz="2100">
                <a:solidFill>
                  <a:srgbClr val="558ED5"/>
                </a:solidFill>
              </a:defRPr>
            </a:pPr>
            <a:r>
              <a:t>17/03/16</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prstGeom prst="rect">
            <a:avLst/>
          </a:prstGeom>
        </p:spPr>
        <p:txBody>
          <a:bodyPr/>
          <a:lstStyle>
            <a:lvl1pPr defTabSz="448055">
              <a:defRPr sz="4312"/>
            </a:lvl1pPr>
          </a:lstStyle>
          <a:p>
            <a:r>
              <a:t>Délivrance ARV, examens de suivi</a:t>
            </a:r>
          </a:p>
        </p:txBody>
      </p:sp>
      <p:sp>
        <p:nvSpPr>
          <p:cNvPr id="154" name="Shape 154"/>
          <p:cNvSpPr>
            <a:spLocks noGrp="1"/>
          </p:cNvSpPr>
          <p:nvPr>
            <p:ph type="body" idx="1"/>
          </p:nvPr>
        </p:nvSpPr>
        <p:spPr>
          <a:xfrm>
            <a:off x="457200" y="1380066"/>
            <a:ext cx="8229600" cy="4525964"/>
          </a:xfrm>
          <a:prstGeom prst="rect">
            <a:avLst/>
          </a:prstGeom>
        </p:spPr>
        <p:txBody>
          <a:bodyPr/>
          <a:lstStyle/>
          <a:p>
            <a:pPr>
              <a:defRPr sz="1400" u="sng"/>
            </a:pPr>
            <a:endParaRPr/>
          </a:p>
          <a:p>
            <a:pPr>
              <a:buSzTx/>
              <a:buNone/>
              <a:defRPr sz="1200" u="sng"/>
            </a:pPr>
            <a:endParaRPr/>
          </a:p>
          <a:p>
            <a:pPr>
              <a:spcBef>
                <a:spcPts val="300"/>
              </a:spcBef>
              <a:defRPr sz="1800" u="sng"/>
            </a:pPr>
            <a:r>
              <a:t>Délivrance ARV (N=599)</a:t>
            </a:r>
          </a:p>
          <a:p>
            <a:pPr marL="742950" lvl="1" indent="-285750">
              <a:spcBef>
                <a:spcPts val="300"/>
              </a:spcBef>
              <a:defRPr sz="1800"/>
            </a:pPr>
            <a:r>
              <a:t>Pharmacie de ville 66,4%</a:t>
            </a:r>
          </a:p>
          <a:p>
            <a:pPr marL="742950" lvl="1" indent="-285750">
              <a:spcBef>
                <a:spcPts val="300"/>
              </a:spcBef>
              <a:defRPr sz="1800"/>
            </a:pPr>
            <a:r>
              <a:t>Pharmacie hospitalière 27,9% </a:t>
            </a:r>
          </a:p>
          <a:p>
            <a:pPr marL="742950" lvl="1" indent="-285750">
              <a:spcBef>
                <a:spcPts val="300"/>
              </a:spcBef>
              <a:defRPr sz="1800"/>
            </a:pPr>
            <a:r>
              <a:t>Les 2 pour 5,7%</a:t>
            </a:r>
          </a:p>
          <a:p>
            <a:pPr marL="285750" lvl="1" indent="171450">
              <a:spcBef>
                <a:spcPts val="300"/>
              </a:spcBef>
              <a:buSzTx/>
              <a:buNone/>
              <a:defRPr sz="1800" u="sng"/>
            </a:pPr>
            <a:r>
              <a:t>Réalisation examens biologiques</a:t>
            </a:r>
          </a:p>
          <a:p>
            <a:pPr marL="742950" lvl="1" indent="-285750">
              <a:spcBef>
                <a:spcPts val="300"/>
              </a:spcBef>
              <a:defRPr sz="1800"/>
            </a:pPr>
            <a:r>
              <a:t>Ville 27,2%</a:t>
            </a:r>
          </a:p>
          <a:p>
            <a:pPr marL="742950" lvl="1" indent="-285750">
              <a:spcBef>
                <a:spcPts val="300"/>
              </a:spcBef>
              <a:defRPr sz="1800"/>
            </a:pPr>
            <a:r>
              <a:t>Hôpital : 67%</a:t>
            </a:r>
          </a:p>
          <a:p>
            <a:pPr marL="742950" lvl="1" indent="-285750">
              <a:spcBef>
                <a:spcPts val="300"/>
              </a:spcBef>
              <a:defRPr sz="1800"/>
            </a:pPr>
            <a:r>
              <a:t>Les 2 pour 5,8%</a:t>
            </a:r>
          </a:p>
          <a:p>
            <a:pPr>
              <a:spcBef>
                <a:spcPts val="300"/>
              </a:spcBef>
              <a:defRPr sz="1800" u="sng"/>
            </a:pPr>
            <a:r>
              <a:t>Réalisations examens radiologiques </a:t>
            </a:r>
          </a:p>
          <a:p>
            <a:pPr marL="742950" lvl="1" indent="-285750">
              <a:spcBef>
                <a:spcPts val="300"/>
              </a:spcBef>
              <a:defRPr sz="1800"/>
            </a:pPr>
            <a:r>
              <a:t>Ville : 47,9 %</a:t>
            </a:r>
          </a:p>
          <a:p>
            <a:pPr marL="742950" lvl="1" indent="-285750">
              <a:spcBef>
                <a:spcPts val="300"/>
              </a:spcBef>
              <a:defRPr sz="1800"/>
            </a:pPr>
            <a:r>
              <a:t>Hôpital : 42,9 %</a:t>
            </a:r>
          </a:p>
          <a:p>
            <a:pPr marL="742950" lvl="1" indent="-285750">
              <a:spcBef>
                <a:spcPts val="300"/>
              </a:spcBef>
              <a:defRPr sz="1800"/>
            </a:pPr>
            <a:r>
              <a:t>Les 2 pour 9,2%</a:t>
            </a:r>
          </a:p>
        </p:txBody>
      </p:sp>
      <p:graphicFrame>
        <p:nvGraphicFramePr>
          <p:cNvPr id="155" name="Chart 155"/>
          <p:cNvGraphicFramePr/>
          <p:nvPr/>
        </p:nvGraphicFramePr>
        <p:xfrm>
          <a:off x="4434501" y="2159828"/>
          <a:ext cx="4256371" cy="37279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prstGeom prst="rect">
            <a:avLst/>
          </a:prstGeom>
        </p:spPr>
        <p:txBody>
          <a:bodyPr/>
          <a:lstStyle>
            <a:lvl1pPr defTabSz="370331">
              <a:defRPr sz="3564"/>
            </a:lvl1pPr>
          </a:lstStyle>
          <a:p>
            <a:r>
              <a:t>Acceptabilité du suivi partagé ville/hôpital</a:t>
            </a:r>
          </a:p>
        </p:txBody>
      </p:sp>
      <p:sp>
        <p:nvSpPr>
          <p:cNvPr id="158" name="Shape 158"/>
          <p:cNvSpPr>
            <a:spLocks noGrp="1"/>
          </p:cNvSpPr>
          <p:nvPr>
            <p:ph type="body" idx="1"/>
          </p:nvPr>
        </p:nvSpPr>
        <p:spPr>
          <a:prstGeom prst="rect">
            <a:avLst/>
          </a:prstGeom>
        </p:spPr>
        <p:txBody>
          <a:bodyPr/>
          <a:lstStyle/>
          <a:p>
            <a:pPr marL="181736" indent="-181736" defTabSz="242315">
              <a:spcBef>
                <a:spcPts val="400"/>
              </a:spcBef>
              <a:defRPr sz="1695" b="1"/>
            </a:pPr>
            <a:r>
              <a:t>Evaluation par question directe « accepteriez-vous un suivi hospitalier annuel (ou plus si nécessaire), le reste de votre suivi étant confié à votre médecin généraliste? »</a:t>
            </a:r>
          </a:p>
          <a:p>
            <a:pPr marL="424052" lvl="1" indent="-181736" defTabSz="242315">
              <a:spcBef>
                <a:spcPts val="400"/>
              </a:spcBef>
              <a:buChar char="•"/>
              <a:defRPr sz="1695" b="1">
                <a:solidFill>
                  <a:schemeClr val="accent5"/>
                </a:solidFill>
              </a:defRPr>
            </a:pPr>
            <a:r>
              <a:t>47,4% des patients d’accord</a:t>
            </a:r>
          </a:p>
          <a:p>
            <a:pPr marL="424052" lvl="1" indent="-181736" defTabSz="242315">
              <a:spcBef>
                <a:spcPts val="400"/>
              </a:spcBef>
              <a:buChar char="•"/>
              <a:defRPr sz="1695"/>
            </a:pPr>
            <a:r>
              <a:t>Parmi les 52,6% de non, &gt; 2/3 suivis &gt; 10 ans (69,2%)</a:t>
            </a:r>
          </a:p>
          <a:p>
            <a:pPr marL="424052" lvl="1" indent="-181736" defTabSz="242315">
              <a:spcBef>
                <a:spcPts val="400"/>
              </a:spcBef>
              <a:buChar char="•"/>
              <a:defRPr sz="1695"/>
            </a:pPr>
            <a:r>
              <a:t>Raisons évoquées (questions fermées)</a:t>
            </a:r>
          </a:p>
          <a:p>
            <a:pPr marL="666368" lvl="2" indent="-181736" defTabSz="242315">
              <a:spcBef>
                <a:spcPts val="400"/>
              </a:spcBef>
              <a:defRPr sz="1695"/>
            </a:pPr>
            <a:r>
              <a:t>préférence pour suivi hospitalier exclusif (74,9%)</a:t>
            </a:r>
          </a:p>
          <a:p>
            <a:pPr marL="666368" lvl="2" indent="-181736" defTabSz="242315">
              <a:spcBef>
                <a:spcPts val="400"/>
              </a:spcBef>
              <a:defRPr sz="1695"/>
            </a:pPr>
            <a:r>
              <a:t>raison financière (9,4%)</a:t>
            </a:r>
          </a:p>
          <a:p>
            <a:pPr marL="666368" lvl="2" indent="-181736" defTabSz="242315">
              <a:spcBef>
                <a:spcPts val="400"/>
              </a:spcBef>
              <a:defRPr sz="1695"/>
            </a:pPr>
            <a:r>
              <a:t>ne pas vouloir informer son MG de sa séropositivité (4%)</a:t>
            </a:r>
          </a:p>
          <a:p>
            <a:pPr marL="666368" lvl="2" indent="-181736" defTabSz="242315">
              <a:spcBef>
                <a:spcPts val="400"/>
              </a:spcBef>
              <a:defRPr sz="1695"/>
            </a:pPr>
            <a:r>
              <a:t>Autres (24%)</a:t>
            </a:r>
          </a:p>
          <a:p>
            <a:pPr marL="666368" lvl="2" indent="-181736" defTabSz="242315">
              <a:spcBef>
                <a:spcPts val="400"/>
              </a:spcBef>
              <a:defRPr sz="1695"/>
            </a:pPr>
            <a:endParaRPr/>
          </a:p>
          <a:p>
            <a:pPr marL="181736" indent="-181736" defTabSz="242315">
              <a:spcBef>
                <a:spcPts val="400"/>
              </a:spcBef>
              <a:defRPr sz="1695" b="1"/>
            </a:pPr>
            <a:r>
              <a:t>Analyse multivariée </a:t>
            </a:r>
          </a:p>
          <a:p>
            <a:pPr marL="424052" lvl="1" indent="-181736" defTabSz="242315">
              <a:spcBef>
                <a:spcPts val="400"/>
              </a:spcBef>
              <a:buChar char="•"/>
              <a:defRPr sz="1695"/>
            </a:pPr>
            <a:r>
              <a:t>Deux variables associées au fait d’accepter le suivi partagé :</a:t>
            </a:r>
          </a:p>
          <a:p>
            <a:pPr marL="666368" lvl="2" indent="-181736" defTabSz="242315">
              <a:spcBef>
                <a:spcPts val="400"/>
              </a:spcBef>
              <a:defRPr sz="1695" b="1"/>
            </a:pPr>
            <a:r>
              <a:t>Avoir déjà eu un renouvellement ARV/MG : </a:t>
            </a:r>
            <a:r>
              <a:rPr>
                <a:solidFill>
                  <a:schemeClr val="accent5"/>
                </a:solidFill>
              </a:rPr>
              <a:t>OR 1,8 </a:t>
            </a:r>
            <a:r>
              <a:t> IC 95 (1,2-2,7)</a:t>
            </a:r>
          </a:p>
          <a:p>
            <a:pPr marL="666368" lvl="2" indent="-181736" defTabSz="242315">
              <a:spcBef>
                <a:spcPts val="400"/>
              </a:spcBef>
              <a:defRPr sz="1695" b="1"/>
            </a:pPr>
            <a:r>
              <a:t>Réaliser ses examens biologiques en ville :  </a:t>
            </a:r>
            <a:r>
              <a:rPr>
                <a:solidFill>
                  <a:schemeClr val="accent5"/>
                </a:solidFill>
              </a:rPr>
              <a:t>OR 2,7 </a:t>
            </a:r>
            <a:r>
              <a:t> IC 95 (1,9-3,9)</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prstGeom prst="rect">
            <a:avLst/>
          </a:prstGeom>
        </p:spPr>
        <p:txBody>
          <a:bodyPr/>
          <a:lstStyle/>
          <a:p>
            <a:r>
              <a:t>Raisons du non</a:t>
            </a:r>
          </a:p>
        </p:txBody>
      </p:sp>
      <p:sp>
        <p:nvSpPr>
          <p:cNvPr id="161" name="Shape 161"/>
          <p:cNvSpPr>
            <a:spLocks noGrp="1"/>
          </p:cNvSpPr>
          <p:nvPr>
            <p:ph type="body" idx="1"/>
          </p:nvPr>
        </p:nvSpPr>
        <p:spPr>
          <a:xfrm>
            <a:off x="457200" y="1321263"/>
            <a:ext cx="8229600" cy="4792200"/>
          </a:xfrm>
          <a:prstGeom prst="rect">
            <a:avLst/>
          </a:prstGeom>
        </p:spPr>
        <p:txBody>
          <a:bodyPr/>
          <a:lstStyle>
            <a:lvl1pPr marL="0" indent="0">
              <a:spcBef>
                <a:spcPts val="400"/>
              </a:spcBef>
              <a:buSzTx/>
              <a:buFontTx/>
              <a:buNone/>
              <a:defRPr sz="2000"/>
            </a:lvl1pPr>
          </a:lstStyle>
          <a:p>
            <a:r>
              <a:t>Propositions « fermées » </a:t>
            </a:r>
          </a:p>
        </p:txBody>
      </p:sp>
      <p:graphicFrame>
        <p:nvGraphicFramePr>
          <p:cNvPr id="162" name="Chart 162"/>
          <p:cNvGraphicFramePr/>
          <p:nvPr/>
        </p:nvGraphicFramePr>
        <p:xfrm>
          <a:off x="732920" y="1302924"/>
          <a:ext cx="6870701" cy="50826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prstGeom prst="rect">
            <a:avLst/>
          </a:prstGeom>
        </p:spPr>
        <p:txBody>
          <a:bodyPr/>
          <a:lstStyle/>
          <a:p>
            <a:r>
              <a:t>Autres  (n=69)</a:t>
            </a:r>
          </a:p>
        </p:txBody>
      </p:sp>
      <p:sp>
        <p:nvSpPr>
          <p:cNvPr id="165" name="Shape 165"/>
          <p:cNvSpPr>
            <a:spLocks noGrp="1"/>
          </p:cNvSpPr>
          <p:nvPr>
            <p:ph type="body" idx="1"/>
          </p:nvPr>
        </p:nvSpPr>
        <p:spPr>
          <a:xfrm>
            <a:off x="457200" y="1417637"/>
            <a:ext cx="8229600" cy="5110344"/>
          </a:xfrm>
          <a:prstGeom prst="rect">
            <a:avLst/>
          </a:prstGeom>
        </p:spPr>
        <p:txBody>
          <a:bodyPr/>
          <a:lstStyle/>
          <a:p>
            <a:pPr marL="342899" indent="-342899">
              <a:lnSpc>
                <a:spcPct val="90000"/>
              </a:lnSpc>
              <a:spcBef>
                <a:spcPts val="400"/>
              </a:spcBef>
              <a:defRPr sz="1900"/>
            </a:pPr>
            <a:r>
              <a:t>Confiance en leur MH ++ (13)</a:t>
            </a:r>
            <a:endParaRPr sz="2900"/>
          </a:p>
          <a:p>
            <a:pPr marL="342899" indent="-342899">
              <a:lnSpc>
                <a:spcPct val="90000"/>
              </a:lnSpc>
              <a:spcBef>
                <a:spcPts val="400"/>
              </a:spcBef>
              <a:defRPr sz="1900"/>
            </a:pPr>
            <a:r>
              <a:t>Compétence du MH, VIH affaire de spécialiste (9)</a:t>
            </a:r>
            <a:endParaRPr sz="2900"/>
          </a:p>
          <a:p>
            <a:pPr marL="342899" indent="-342899">
              <a:lnSpc>
                <a:spcPct val="90000"/>
              </a:lnSpc>
              <a:spcBef>
                <a:spcPts val="400"/>
              </a:spcBef>
              <a:defRPr sz="1900"/>
            </a:pPr>
            <a:r>
              <a:t>Connaissance du dossier complet, long suivi (8)</a:t>
            </a:r>
          </a:p>
          <a:p>
            <a:pPr marL="342899" indent="-342899">
              <a:lnSpc>
                <a:spcPct val="90000"/>
              </a:lnSpc>
              <a:spcBef>
                <a:spcPts val="400"/>
              </a:spcBef>
              <a:defRPr sz="1900"/>
            </a:pPr>
            <a:r>
              <a:t>Attachement au MH, meilleur suivi (7)</a:t>
            </a:r>
          </a:p>
          <a:p>
            <a:pPr marL="342899" indent="-342899">
              <a:lnSpc>
                <a:spcPct val="90000"/>
              </a:lnSpc>
              <a:spcBef>
                <a:spcPts val="400"/>
              </a:spcBef>
              <a:defRPr sz="1900"/>
            </a:pPr>
            <a:r>
              <a:t>Discussion sur la maladie avec le MH (3)</a:t>
            </a:r>
          </a:p>
          <a:p>
            <a:pPr marL="342899" indent="-342899">
              <a:lnSpc>
                <a:spcPct val="90000"/>
              </a:lnSpc>
              <a:spcBef>
                <a:spcPts val="400"/>
              </a:spcBef>
              <a:defRPr sz="1900"/>
            </a:pPr>
            <a:r>
              <a:t>Manque de confiance en les compétences du MG sur le VIH (3)</a:t>
            </a:r>
          </a:p>
          <a:p>
            <a:pPr marL="342899" indent="-342899">
              <a:lnSpc>
                <a:spcPct val="90000"/>
              </a:lnSpc>
              <a:spcBef>
                <a:spcPts val="400"/>
              </a:spcBef>
              <a:defRPr sz="1900"/>
            </a:pPr>
            <a:r>
              <a:t>Difficulté à obtenir un RDV en ville, délai dans la salle d’attente (3)</a:t>
            </a:r>
          </a:p>
          <a:p>
            <a:pPr marL="342899" indent="-342899">
              <a:lnSpc>
                <a:spcPct val="90000"/>
              </a:lnSpc>
              <a:spcBef>
                <a:spcPts val="400"/>
              </a:spcBef>
              <a:defRPr sz="1900"/>
            </a:pPr>
            <a:r>
              <a:t>Confidentialité de l’hôpital (2)</a:t>
            </a:r>
          </a:p>
          <a:p>
            <a:pPr marL="342899" indent="-342899">
              <a:lnSpc>
                <a:spcPct val="90000"/>
              </a:lnSpc>
              <a:spcBef>
                <a:spcPts val="400"/>
              </a:spcBef>
              <a:defRPr sz="1900"/>
            </a:pPr>
            <a:r>
              <a:t>Souhait de voir le MH 2 fois par an (2)</a:t>
            </a:r>
            <a:endParaRPr sz="2900"/>
          </a:p>
          <a:p>
            <a:pPr marL="342899" indent="-342899">
              <a:lnSpc>
                <a:spcPct val="90000"/>
              </a:lnSpc>
              <a:spcBef>
                <a:spcPts val="400"/>
              </a:spcBef>
              <a:defRPr sz="1900"/>
            </a:pPr>
            <a:r>
              <a:t>Centralisation du suivi hospitalier (1)</a:t>
            </a:r>
            <a:endParaRPr sz="2900"/>
          </a:p>
          <a:p>
            <a:pPr marL="342899" indent="-342899">
              <a:lnSpc>
                <a:spcPct val="90000"/>
              </a:lnSpc>
              <a:spcBef>
                <a:spcPts val="400"/>
              </a:spcBef>
              <a:defRPr sz="1900"/>
            </a:pPr>
            <a:r>
              <a:t>Préfère avoir un seul interlocuteur pour le suivi (1)</a:t>
            </a:r>
            <a:endParaRPr sz="2900"/>
          </a:p>
          <a:p>
            <a:pPr marL="342899" indent="-342899">
              <a:lnSpc>
                <a:spcPct val="90000"/>
              </a:lnSpc>
              <a:spcBef>
                <a:spcPts val="400"/>
              </a:spcBef>
              <a:defRPr sz="1900"/>
            </a:pPr>
            <a:r>
              <a:t>Contraintes horaires de travail (1)</a:t>
            </a:r>
            <a:endParaRPr sz="2900"/>
          </a:p>
          <a:p>
            <a:pPr marL="342899" indent="-342899">
              <a:lnSpc>
                <a:spcPct val="90000"/>
              </a:lnSpc>
              <a:spcBef>
                <a:spcPts val="400"/>
              </a:spcBef>
              <a:defRPr sz="1900"/>
            </a:pPr>
            <a:r>
              <a:t>Consultation hospitalière plus complète (1)</a:t>
            </a:r>
            <a:endParaRPr sz="2900"/>
          </a:p>
          <a:p>
            <a:pPr marL="342899" indent="-342899">
              <a:lnSpc>
                <a:spcPct val="90000"/>
              </a:lnSpc>
              <a:spcBef>
                <a:spcPts val="400"/>
              </a:spcBef>
              <a:defRPr sz="1900"/>
            </a:pPr>
            <a:r>
              <a:t>MT n’a pas toutes les informations (1)</a:t>
            </a:r>
            <a:endParaRPr sz="2900"/>
          </a:p>
          <a:p>
            <a:pPr marL="342899" indent="-342899">
              <a:lnSpc>
                <a:spcPct val="90000"/>
              </a:lnSpc>
              <a:spcBef>
                <a:spcPts val="400"/>
              </a:spcBef>
              <a:defRPr sz="1900"/>
            </a:pPr>
            <a:r>
              <a:t>« sont gentils avec moi à l’hôpital »…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title"/>
          </p:nvPr>
        </p:nvSpPr>
        <p:spPr>
          <a:xfrm>
            <a:off x="457200" y="274638"/>
            <a:ext cx="7849270" cy="728767"/>
          </a:xfrm>
          <a:prstGeom prst="rect">
            <a:avLst/>
          </a:prstGeom>
        </p:spPr>
        <p:txBody>
          <a:bodyPr>
            <a:normAutofit fontScale="90000"/>
          </a:bodyPr>
          <a:lstStyle>
            <a:lvl1pPr defTabSz="448055">
              <a:defRPr sz="4312"/>
            </a:lvl1pPr>
          </a:lstStyle>
          <a:p>
            <a:r>
              <a:t>CONCLUSION</a:t>
            </a:r>
          </a:p>
        </p:txBody>
      </p:sp>
      <p:sp>
        <p:nvSpPr>
          <p:cNvPr id="168" name="Shape 168"/>
          <p:cNvSpPr>
            <a:spLocks noGrp="1"/>
          </p:cNvSpPr>
          <p:nvPr>
            <p:ph type="body" idx="1"/>
          </p:nvPr>
        </p:nvSpPr>
        <p:spPr>
          <a:xfrm>
            <a:off x="457200" y="1221442"/>
            <a:ext cx="8229600" cy="4904721"/>
          </a:xfrm>
          <a:prstGeom prst="rect">
            <a:avLst/>
          </a:prstGeom>
        </p:spPr>
        <p:txBody>
          <a:bodyPr/>
          <a:lstStyle/>
          <a:p>
            <a:pPr marL="233172" indent="-233172" defTabSz="310895">
              <a:spcBef>
                <a:spcPts val="300"/>
              </a:spcBef>
              <a:defRPr sz="1632"/>
            </a:pPr>
            <a:r>
              <a:t>Cartographie de 630 pVVIH mais uniquement IDF </a:t>
            </a:r>
          </a:p>
          <a:p>
            <a:pPr marL="233172" indent="-233172" defTabSz="310895">
              <a:spcBef>
                <a:spcPts val="300"/>
              </a:spcBef>
              <a:defRPr sz="1632"/>
            </a:pPr>
            <a:r>
              <a:t>Limites avec difficultés d’interprétation de certaines données (auto-questionnaires)</a:t>
            </a:r>
          </a:p>
          <a:p>
            <a:pPr marL="233172" indent="-233172" defTabSz="310895">
              <a:spcBef>
                <a:spcPts val="300"/>
              </a:spcBef>
              <a:defRPr sz="1632"/>
            </a:pPr>
            <a:endParaRPr/>
          </a:p>
          <a:p>
            <a:pPr marL="233172" indent="-233172" defTabSz="310895">
              <a:spcBef>
                <a:spcPts val="300"/>
              </a:spcBef>
              <a:defRPr sz="1632"/>
            </a:pPr>
            <a:r>
              <a:t>Moyenne d’âge « élevée » 49,2 ans, quasi tous traités</a:t>
            </a:r>
          </a:p>
          <a:p>
            <a:pPr marL="233172" indent="-233172" defTabSz="310895">
              <a:spcBef>
                <a:spcPts val="300"/>
              </a:spcBef>
              <a:defRPr sz="1632"/>
            </a:pPr>
            <a:r>
              <a:t>Les patients ont majoritairement déclaré un médecin traitant de ville</a:t>
            </a:r>
          </a:p>
          <a:p>
            <a:pPr marL="233172" indent="-233172" defTabSz="310895">
              <a:spcBef>
                <a:spcPts val="300"/>
              </a:spcBef>
              <a:defRPr sz="1632"/>
            </a:pPr>
            <a:r>
              <a:rPr b="1"/>
              <a:t>Acceptabilité suivi partagé pour près de la moitié des patients ce d’autant que</a:t>
            </a:r>
            <a:r>
              <a:t> :</a:t>
            </a:r>
          </a:p>
          <a:p>
            <a:pPr marL="544068" lvl="1" indent="-233172" defTabSz="310895">
              <a:spcBef>
                <a:spcPts val="300"/>
              </a:spcBef>
              <a:buChar char="•"/>
              <a:defRPr sz="1632"/>
            </a:pPr>
            <a:r>
              <a:t>réalisation des examens biologiques en ville x 2,7</a:t>
            </a:r>
          </a:p>
          <a:p>
            <a:pPr marL="544068" lvl="1" indent="-233172" defTabSz="310895">
              <a:spcBef>
                <a:spcPts val="300"/>
              </a:spcBef>
              <a:buChar char="•"/>
              <a:defRPr sz="1632"/>
            </a:pPr>
            <a:r>
              <a:t>renouvellement ARV par MG x 1,8</a:t>
            </a:r>
          </a:p>
          <a:p>
            <a:pPr marL="544068" lvl="1" indent="-233172" defTabSz="310895">
              <a:spcBef>
                <a:spcPts val="300"/>
              </a:spcBef>
              <a:buChar char="•"/>
              <a:defRPr sz="1632"/>
            </a:pPr>
            <a:endParaRPr/>
          </a:p>
          <a:p>
            <a:pPr marL="233172" indent="-233172" defTabSz="310895">
              <a:spcBef>
                <a:spcPts val="300"/>
              </a:spcBef>
              <a:defRPr sz="1632"/>
            </a:pPr>
            <a:r>
              <a:t>Lien avec référent hospitalier ++ confiance, compétence (etc.) : plus le suivi est ancien, moins la proposition d’un suivi partagé semble acceptée</a:t>
            </a:r>
          </a:p>
          <a:p>
            <a:pPr marL="544068" lvl="1" indent="-233172" defTabSz="310895">
              <a:spcBef>
                <a:spcPts val="300"/>
              </a:spcBef>
              <a:buChar char="•"/>
              <a:defRPr sz="1632"/>
            </a:pPr>
            <a:endParaRPr/>
          </a:p>
          <a:p>
            <a:pPr marL="233172" indent="-233172" defTabSz="310895">
              <a:spcBef>
                <a:spcPts val="300"/>
              </a:spcBef>
              <a:defRPr sz="1632" b="1"/>
            </a:pPr>
            <a:r>
              <a:t>Peu de patients savent que le MG peut avoir un rôle dans leur suivi pourtant Consultation MG &gt; 3 fois par an pour 41% des patients donc place dans la stratégie de PEC ++ -  information sur options de suivi à l’hôpital ?</a:t>
            </a:r>
          </a:p>
          <a:p>
            <a:pPr marL="233172" indent="-233172" defTabSz="310895">
              <a:spcBef>
                <a:spcPts val="300"/>
              </a:spcBef>
              <a:defRPr sz="1632" b="1"/>
            </a:pPr>
            <a:endParaRPr/>
          </a:p>
          <a:p>
            <a:pPr marL="233172" indent="-233172" defTabSz="310895">
              <a:spcBef>
                <a:spcPts val="300"/>
              </a:spcBef>
              <a:defRPr sz="1632" b="1"/>
            </a:pPr>
            <a:r>
              <a:t>Nouveaux patients, nouvelles pratiques ? </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ctrTitle"/>
          </p:nvPr>
        </p:nvSpPr>
        <p:spPr>
          <a:prstGeom prst="rect">
            <a:avLst/>
          </a:prstGeom>
        </p:spPr>
        <p:txBody>
          <a:bodyPr/>
          <a:lstStyle/>
          <a:p>
            <a:r>
              <a:t>ENQUETE MEDECINS</a:t>
            </a:r>
          </a:p>
        </p:txBody>
      </p:sp>
      <p:sp>
        <p:nvSpPr>
          <p:cNvPr id="171" name="Shape 171"/>
          <p:cNvSpPr>
            <a:spLocks noGrp="1"/>
          </p:cNvSpPr>
          <p:nvPr>
            <p:ph type="subTitle" sz="quarter" idx="1"/>
          </p:nvPr>
        </p:nvSpPr>
        <p:spPr>
          <a:prstGeom prst="rect">
            <a:avLst/>
          </a:prstGeom>
        </p:spPr>
        <p:txBody>
          <a:bodyPr/>
          <a:lstStyle>
            <a:lvl1pPr>
              <a:defRPr>
                <a:solidFill>
                  <a:srgbClr val="558ED5"/>
                </a:solidFill>
              </a:defRPr>
            </a:lvl1pPr>
          </a:lstStyle>
          <a:p>
            <a:r>
              <a:t>1 / MEDECINS HOSPITALIERS </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title"/>
          </p:nvPr>
        </p:nvSpPr>
        <p:spPr>
          <a:prstGeom prst="rect">
            <a:avLst/>
          </a:prstGeom>
        </p:spPr>
        <p:txBody>
          <a:bodyPr/>
          <a:lstStyle/>
          <a:p>
            <a:r>
              <a:t>Recrutement</a:t>
            </a:r>
          </a:p>
        </p:txBody>
      </p:sp>
      <p:sp>
        <p:nvSpPr>
          <p:cNvPr id="174" name="Shape 174"/>
          <p:cNvSpPr>
            <a:spLocks noGrp="1"/>
          </p:cNvSpPr>
          <p:nvPr>
            <p:ph type="body" idx="1"/>
          </p:nvPr>
        </p:nvSpPr>
        <p:spPr>
          <a:xfrm>
            <a:off x="457200" y="1600200"/>
            <a:ext cx="8229600" cy="4525963"/>
          </a:xfrm>
          <a:prstGeom prst="rect">
            <a:avLst/>
          </a:prstGeom>
        </p:spPr>
        <p:txBody>
          <a:bodyPr/>
          <a:lstStyle/>
          <a:p>
            <a:r>
              <a:t>Questionnaire unique proposé aux médecins hospitaliers des services participants</a:t>
            </a:r>
          </a:p>
          <a:p>
            <a:pPr>
              <a:buSzTx/>
              <a:buNone/>
            </a:pPr>
            <a:endParaRPr/>
          </a:p>
          <a:p>
            <a:r>
              <a:t>Mission : proposer le questionnaire au patient en fin de consultation et remplir son propre questionnaire</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prstGeom prst="rect">
            <a:avLst/>
          </a:prstGeom>
        </p:spPr>
        <p:txBody>
          <a:bodyPr/>
          <a:lstStyle/>
          <a:p>
            <a:r>
              <a:t>102 Médecins hospitaliers</a:t>
            </a:r>
          </a:p>
        </p:txBody>
      </p:sp>
      <p:graphicFrame>
        <p:nvGraphicFramePr>
          <p:cNvPr id="177" name="Chart 177"/>
          <p:cNvGraphicFramePr/>
          <p:nvPr/>
        </p:nvGraphicFramePr>
        <p:xfrm>
          <a:off x="537971" y="2409810"/>
          <a:ext cx="4726162" cy="3045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8" name="Chart 178"/>
          <p:cNvGraphicFramePr/>
          <p:nvPr/>
        </p:nvGraphicFramePr>
        <p:xfrm>
          <a:off x="5505368" y="2316119"/>
          <a:ext cx="3701948" cy="309604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p:cNvSpPr>
          <p:nvPr>
            <p:ph type="title"/>
          </p:nvPr>
        </p:nvSpPr>
        <p:spPr>
          <a:prstGeom prst="rect">
            <a:avLst/>
          </a:prstGeom>
        </p:spPr>
        <p:txBody>
          <a:bodyPr>
            <a:normAutofit fontScale="90000"/>
          </a:bodyPr>
          <a:lstStyle>
            <a:lvl1pPr defTabSz="416052">
              <a:defRPr sz="3549"/>
            </a:lvl1pPr>
          </a:lstStyle>
          <a:p>
            <a:r>
              <a:t>SUIVI ALTERNE, CONVENTION PARTAGEE AVEC MG</a:t>
            </a:r>
          </a:p>
        </p:txBody>
      </p:sp>
      <p:graphicFrame>
        <p:nvGraphicFramePr>
          <p:cNvPr id="183" name="Chart 183"/>
          <p:cNvGraphicFramePr/>
          <p:nvPr/>
        </p:nvGraphicFramePr>
        <p:xfrm>
          <a:off x="770668" y="1693725"/>
          <a:ext cx="2782024" cy="46804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4" name="Chart 184"/>
          <p:cNvGraphicFramePr/>
          <p:nvPr/>
        </p:nvGraphicFramePr>
        <p:xfrm>
          <a:off x="5088897" y="1569469"/>
          <a:ext cx="3429001" cy="497901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title"/>
          </p:nvPr>
        </p:nvSpPr>
        <p:spPr>
          <a:prstGeom prst="rect">
            <a:avLst/>
          </a:prstGeom>
        </p:spPr>
        <p:txBody>
          <a:bodyPr/>
          <a:lstStyle/>
          <a:p>
            <a:r>
              <a:t>Commentaires </a:t>
            </a:r>
          </a:p>
        </p:txBody>
      </p:sp>
      <p:sp>
        <p:nvSpPr>
          <p:cNvPr id="187" name="Shape 187"/>
          <p:cNvSpPr>
            <a:spLocks noGrp="1"/>
          </p:cNvSpPr>
          <p:nvPr>
            <p:ph type="body" idx="1"/>
          </p:nvPr>
        </p:nvSpPr>
        <p:spPr>
          <a:xfrm>
            <a:off x="457200" y="1600200"/>
            <a:ext cx="8229600" cy="4525963"/>
          </a:xfrm>
          <a:prstGeom prst="rect">
            <a:avLst/>
          </a:prstGeom>
        </p:spPr>
        <p:txBody>
          <a:bodyPr/>
          <a:lstStyle/>
          <a:p>
            <a:pPr marL="339470" indent="-339470" defTabSz="452627">
              <a:spcBef>
                <a:spcPts val="500"/>
              </a:spcBef>
              <a:buSzTx/>
              <a:buNone/>
              <a:defRPr sz="2376"/>
            </a:pPr>
            <a:r>
              <a:t>Retranscrits et regroupés (10 médecins)</a:t>
            </a:r>
          </a:p>
          <a:p>
            <a:pPr marL="339470" indent="-339470" defTabSz="452627">
              <a:spcBef>
                <a:spcPts val="500"/>
              </a:spcBef>
              <a:buFontTx/>
              <a:buChar char="-"/>
              <a:defRPr sz="2376"/>
            </a:pPr>
            <a:r>
              <a:t>Trop formel, se fait naturellement avec les MG habitués (4)</a:t>
            </a:r>
          </a:p>
          <a:p>
            <a:pPr marL="339470" indent="-339470" defTabSz="452627">
              <a:spcBef>
                <a:spcPts val="500"/>
              </a:spcBef>
              <a:buFontTx/>
              <a:buChar char="-"/>
              <a:defRPr sz="2376"/>
            </a:pPr>
            <a:r>
              <a:t>Peut être utile selon le profil du patient et du MG (3)</a:t>
            </a:r>
          </a:p>
          <a:p>
            <a:pPr marL="339470" indent="-339470" defTabSz="452627">
              <a:spcBef>
                <a:spcPts val="500"/>
              </a:spcBef>
              <a:buFontTx/>
              <a:buChar char="-"/>
              <a:defRPr sz="2376"/>
            </a:pPr>
            <a:r>
              <a:t>Avec MG accoutumé à la PEC des PVVIH et/ après formation (2)</a:t>
            </a:r>
          </a:p>
          <a:p>
            <a:pPr marL="339470" indent="-339470" defTabSz="452627">
              <a:spcBef>
                <a:spcPts val="500"/>
              </a:spcBef>
              <a:buFontTx/>
              <a:buChar char="-"/>
              <a:defRPr sz="2376"/>
            </a:pPr>
            <a:r>
              <a:t>Un simple courrier pourrait suffire (1)</a:t>
            </a:r>
          </a:p>
          <a:p>
            <a:pPr marL="339470" indent="-339470" defTabSz="452627">
              <a:buSzTx/>
              <a:buNone/>
              <a:defRPr sz="2376"/>
            </a:pPr>
            <a:endParaRPr/>
          </a:p>
          <a:p>
            <a:pPr marL="339470" indent="-339470" defTabSz="452627">
              <a:spcBef>
                <a:spcPts val="500"/>
              </a:spcBef>
              <a:buSzTx/>
              <a:buNone/>
              <a:defRPr sz="2376"/>
            </a:pPr>
            <a:r>
              <a:t>Questions : </a:t>
            </a:r>
          </a:p>
          <a:p>
            <a:pPr marL="339470" indent="-339470" defTabSz="452627">
              <a:spcBef>
                <a:spcPts val="500"/>
              </a:spcBef>
              <a:buSzTx/>
              <a:buNone/>
              <a:defRPr sz="2376"/>
            </a:pPr>
            <a:r>
              <a:t>Intéressant mais faisabilité ?</a:t>
            </a:r>
          </a:p>
          <a:p>
            <a:pPr marL="339470" indent="-339470" defTabSz="452627">
              <a:spcBef>
                <a:spcPts val="500"/>
              </a:spcBef>
              <a:buSzTx/>
              <a:buNone/>
              <a:defRPr sz="2376"/>
            </a:pPr>
            <a:r>
              <a:t>Adaptabilité au patient ?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prstGeom prst="rect">
            <a:avLst/>
          </a:prstGeom>
        </p:spPr>
        <p:txBody>
          <a:bodyPr/>
          <a:lstStyle/>
          <a:p>
            <a:r>
              <a:t>Recrutement des patients</a:t>
            </a:r>
          </a:p>
        </p:txBody>
      </p:sp>
      <p:sp>
        <p:nvSpPr>
          <p:cNvPr id="116" name="Shape 116"/>
          <p:cNvSpPr>
            <a:spLocks noGrp="1"/>
          </p:cNvSpPr>
          <p:nvPr>
            <p:ph type="body" idx="1"/>
          </p:nvPr>
        </p:nvSpPr>
        <p:spPr>
          <a:xfrm>
            <a:off x="457200" y="1417637"/>
            <a:ext cx="8229600" cy="5088065"/>
          </a:xfrm>
          <a:prstGeom prst="rect">
            <a:avLst/>
          </a:prstGeom>
        </p:spPr>
        <p:txBody>
          <a:bodyPr/>
          <a:lstStyle/>
          <a:p>
            <a:endParaRPr/>
          </a:p>
          <a:p>
            <a:r>
              <a:t>Questionnaire remis par le médecin hospitalier en fin de consultation</a:t>
            </a:r>
          </a:p>
          <a:p>
            <a:pPr>
              <a:buSzTx/>
              <a:buNone/>
            </a:pPr>
            <a:endParaRPr/>
          </a:p>
          <a:p>
            <a:r>
              <a:t>Recrutement pendant 5 jours ouvrés mi janvier-mi février</a:t>
            </a:r>
          </a:p>
          <a:p>
            <a:pPr>
              <a:buSzTx/>
              <a:buNone/>
            </a:pPr>
            <a:endParaRPr/>
          </a:p>
          <a:p>
            <a:r>
              <a:t>16 hôpitaux en Ile-de-France, InterCorevih</a:t>
            </a:r>
          </a:p>
          <a:p>
            <a:r>
              <a:t>630 patients  </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title"/>
          </p:nvPr>
        </p:nvSpPr>
        <p:spPr>
          <a:xfrm>
            <a:off x="457200" y="274638"/>
            <a:ext cx="7808318" cy="627724"/>
          </a:xfrm>
          <a:prstGeom prst="rect">
            <a:avLst/>
          </a:prstGeom>
        </p:spPr>
        <p:txBody>
          <a:bodyPr>
            <a:normAutofit fontScale="90000"/>
          </a:bodyPr>
          <a:lstStyle>
            <a:lvl1pPr defTabSz="379475">
              <a:defRPr sz="3652"/>
            </a:lvl1pPr>
          </a:lstStyle>
          <a:p>
            <a:r>
              <a:t>Questions oui/non</a:t>
            </a:r>
          </a:p>
        </p:txBody>
      </p:sp>
      <p:graphicFrame>
        <p:nvGraphicFramePr>
          <p:cNvPr id="190" name="Chart 190"/>
          <p:cNvGraphicFramePr/>
          <p:nvPr/>
        </p:nvGraphicFramePr>
        <p:xfrm>
          <a:off x="1045972" y="1417072"/>
          <a:ext cx="2508322" cy="50834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1" name="Chart 191"/>
          <p:cNvGraphicFramePr/>
          <p:nvPr/>
        </p:nvGraphicFramePr>
        <p:xfrm>
          <a:off x="5149526" y="1099572"/>
          <a:ext cx="3103768" cy="532764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 name="Chart 195"/>
          <p:cNvGraphicFramePr/>
          <p:nvPr/>
        </p:nvGraphicFramePr>
        <p:xfrm>
          <a:off x="758105" y="805250"/>
          <a:ext cx="3098867" cy="5532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6" name="Chart 196"/>
          <p:cNvGraphicFramePr/>
          <p:nvPr/>
        </p:nvGraphicFramePr>
        <p:xfrm>
          <a:off x="5075672" y="1122750"/>
          <a:ext cx="2786630" cy="49698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8" name="Chart 198"/>
          <p:cNvGraphicFramePr/>
          <p:nvPr/>
        </p:nvGraphicFramePr>
        <p:xfrm>
          <a:off x="537972" y="616673"/>
          <a:ext cx="2860919" cy="54599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9" name="Chart 199"/>
          <p:cNvGraphicFramePr/>
          <p:nvPr/>
        </p:nvGraphicFramePr>
        <p:xfrm>
          <a:off x="4605240" y="472019"/>
          <a:ext cx="3523970" cy="56046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1" name="Chart 201"/>
          <p:cNvGraphicFramePr/>
          <p:nvPr/>
        </p:nvGraphicFramePr>
        <p:xfrm>
          <a:off x="2092384" y="207443"/>
          <a:ext cx="6003937" cy="553256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p:cNvSpPr>
          <p:nvPr>
            <p:ph type="title"/>
          </p:nvPr>
        </p:nvSpPr>
        <p:spPr>
          <a:prstGeom prst="rect">
            <a:avLst/>
          </a:prstGeom>
        </p:spPr>
        <p:txBody>
          <a:bodyPr/>
          <a:lstStyle/>
          <a:p>
            <a:r>
              <a:t>Commentaires</a:t>
            </a:r>
          </a:p>
        </p:txBody>
      </p:sp>
      <p:sp>
        <p:nvSpPr>
          <p:cNvPr id="204" name="Shape 204"/>
          <p:cNvSpPr>
            <a:spLocks noGrp="1"/>
          </p:cNvSpPr>
          <p:nvPr>
            <p:ph type="body" idx="1"/>
          </p:nvPr>
        </p:nvSpPr>
        <p:spPr>
          <a:prstGeom prst="rect">
            <a:avLst/>
          </a:prstGeom>
        </p:spPr>
        <p:txBody>
          <a:bodyPr/>
          <a:lstStyle/>
          <a:p>
            <a:pPr marL="281177" indent="-281177" defTabSz="374904">
              <a:spcBef>
                <a:spcPts val="600"/>
              </a:spcBef>
              <a:defRPr sz="1968"/>
            </a:pPr>
            <a:r>
              <a:t>Convention partagée selon avis du patient </a:t>
            </a:r>
          </a:p>
          <a:p>
            <a:pPr marL="281177" indent="-281177" defTabSz="374904">
              <a:spcBef>
                <a:spcPts val="600"/>
              </a:spcBef>
              <a:defRPr sz="1968"/>
            </a:pPr>
            <a:endParaRPr/>
          </a:p>
          <a:p>
            <a:pPr marL="281177" indent="-281177" defTabSz="374904">
              <a:spcBef>
                <a:spcPts val="600"/>
              </a:spcBef>
              <a:defRPr sz="1968"/>
            </a:pPr>
            <a:r>
              <a:t>les patients sont rassurés par l’Hôpital </a:t>
            </a:r>
          </a:p>
          <a:p>
            <a:pPr marL="281177" indent="-281177" defTabSz="374904">
              <a:spcBef>
                <a:spcPts val="600"/>
              </a:spcBef>
              <a:defRPr sz="1968"/>
            </a:pPr>
            <a:endParaRPr/>
          </a:p>
          <a:p>
            <a:pPr marL="281177" indent="-281177" defTabSz="374904">
              <a:spcBef>
                <a:spcPts val="600"/>
              </a:spcBef>
              <a:defRPr sz="1968"/>
            </a:pPr>
            <a:r>
              <a:t>Les médecins ne prennent plus de nouveaux patients ou peu impliqués</a:t>
            </a:r>
          </a:p>
          <a:p>
            <a:pPr marL="281177" indent="-281177" defTabSz="374904">
              <a:spcBef>
                <a:spcPts val="600"/>
              </a:spcBef>
              <a:defRPr sz="1968"/>
            </a:pPr>
            <a:endParaRPr/>
          </a:p>
          <a:p>
            <a:pPr marL="281177" indent="-281177" defTabSz="374904">
              <a:spcBef>
                <a:spcPts val="600"/>
              </a:spcBef>
              <a:defRPr sz="1968"/>
            </a:pPr>
            <a:r>
              <a:t>Communication dans les 2 sens, téléphone&gt;mail</a:t>
            </a:r>
          </a:p>
          <a:p>
            <a:pPr marL="281177" indent="-281177" defTabSz="374904">
              <a:spcBef>
                <a:spcPts val="600"/>
              </a:spcBef>
              <a:defRPr sz="1968"/>
            </a:pPr>
            <a:endParaRPr/>
          </a:p>
          <a:p>
            <a:pPr marL="281177" indent="-281177" defTabSz="374904">
              <a:spcBef>
                <a:spcPts val="600"/>
              </a:spcBef>
              <a:defRPr sz="1968"/>
            </a:pPr>
            <a:r>
              <a:t>Difficulté à suivre de manière alternée, intérêt pour convention partagée </a:t>
            </a:r>
          </a:p>
          <a:p>
            <a:pPr marL="281177" indent="-281177" defTabSz="374904">
              <a:spcBef>
                <a:spcPts val="600"/>
              </a:spcBef>
              <a:defRPr sz="1968"/>
            </a:pPr>
            <a:endParaRPr/>
          </a:p>
          <a:p>
            <a:pPr marL="281177" indent="-281177" defTabSz="374904">
              <a:spcBef>
                <a:spcPts val="600"/>
              </a:spcBef>
              <a:defRPr sz="1968"/>
            </a:pPr>
            <a:r>
              <a:t>prescription doit rester hospitalière</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6" name="Shape 206"/>
          <p:cNvSpPr>
            <a:spLocks noGrp="1"/>
          </p:cNvSpPr>
          <p:nvPr>
            <p:ph type="title"/>
          </p:nvPr>
        </p:nvSpPr>
        <p:spPr>
          <a:xfrm>
            <a:off x="457200" y="274638"/>
            <a:ext cx="8229600" cy="668792"/>
          </a:xfrm>
          <a:prstGeom prst="rect">
            <a:avLst/>
          </a:prstGeom>
        </p:spPr>
        <p:txBody>
          <a:bodyPr>
            <a:normAutofit fontScale="90000"/>
          </a:bodyPr>
          <a:lstStyle>
            <a:lvl1pPr>
              <a:defRPr sz="3900"/>
            </a:lvl1pPr>
          </a:lstStyle>
          <a:p>
            <a:r>
              <a:t>Commentaires</a:t>
            </a:r>
          </a:p>
        </p:txBody>
      </p:sp>
      <p:sp>
        <p:nvSpPr>
          <p:cNvPr id="207" name="Shape 207"/>
          <p:cNvSpPr>
            <a:spLocks noGrp="1"/>
          </p:cNvSpPr>
          <p:nvPr>
            <p:ph type="body" idx="1"/>
          </p:nvPr>
        </p:nvSpPr>
        <p:spPr>
          <a:xfrm>
            <a:off x="457200" y="1179285"/>
            <a:ext cx="8229600" cy="4946878"/>
          </a:xfrm>
          <a:prstGeom prst="rect">
            <a:avLst/>
          </a:prstGeom>
        </p:spPr>
        <p:txBody>
          <a:bodyPr/>
          <a:lstStyle/>
          <a:p>
            <a:pPr>
              <a:lnSpc>
                <a:spcPct val="90000"/>
              </a:lnSpc>
              <a:spcBef>
                <a:spcPts val="400"/>
              </a:spcBef>
              <a:defRPr sz="2000"/>
            </a:pPr>
            <a:r>
              <a:t>« Le téléphone (ligne dédiée) serait plus utile que les mails ? »</a:t>
            </a:r>
          </a:p>
          <a:p>
            <a:pPr>
              <a:lnSpc>
                <a:spcPct val="90000"/>
              </a:lnSpc>
              <a:spcBef>
                <a:spcPts val="400"/>
              </a:spcBef>
              <a:defRPr sz="2000"/>
            </a:pPr>
            <a:r>
              <a:t>« Difficulté d’orienter les MG, le seul connu est dans un quartier spécifique, il faudrait « balayer large » »</a:t>
            </a:r>
          </a:p>
          <a:p>
            <a:pPr>
              <a:lnSpc>
                <a:spcPct val="90000"/>
              </a:lnSpc>
              <a:spcBef>
                <a:spcPts val="400"/>
              </a:spcBef>
              <a:defRPr sz="2000"/>
            </a:pPr>
            <a:r>
              <a:t>« Suivi partagé selon les souhaits des patients »</a:t>
            </a:r>
          </a:p>
          <a:p>
            <a:pPr>
              <a:lnSpc>
                <a:spcPct val="90000"/>
              </a:lnSpc>
              <a:spcBef>
                <a:spcPts val="400"/>
              </a:spcBef>
              <a:defRPr sz="2000"/>
            </a:pPr>
            <a:r>
              <a:t>« Les patients ont déjà leur MT en majorité »</a:t>
            </a:r>
          </a:p>
          <a:p>
            <a:pPr>
              <a:lnSpc>
                <a:spcPct val="90000"/>
              </a:lnSpc>
              <a:spcBef>
                <a:spcPts val="400"/>
              </a:spcBef>
              <a:defRPr sz="2000"/>
            </a:pPr>
            <a:r>
              <a:t>« Excellente initiative ! »</a:t>
            </a:r>
          </a:p>
          <a:p>
            <a:pPr>
              <a:lnSpc>
                <a:spcPct val="90000"/>
              </a:lnSpc>
              <a:spcBef>
                <a:spcPts val="400"/>
              </a:spcBef>
              <a:defRPr sz="2000"/>
            </a:pPr>
            <a:r>
              <a:t>« Avis partagé, les patients sont rassurés par le suivi hospitalier »</a:t>
            </a:r>
          </a:p>
          <a:p>
            <a:pPr>
              <a:lnSpc>
                <a:spcPct val="90000"/>
              </a:lnSpc>
              <a:spcBef>
                <a:spcPts val="400"/>
              </a:spcBef>
              <a:defRPr sz="2000"/>
            </a:pPr>
            <a:r>
              <a:t>« Peu d’intérêt de la démarche, pas de raison d’orientation vers le secteur privé, ce n’est pas un but en soi »</a:t>
            </a:r>
          </a:p>
          <a:p>
            <a:pPr>
              <a:lnSpc>
                <a:spcPct val="90000"/>
              </a:lnSpc>
              <a:spcBef>
                <a:spcPts val="400"/>
              </a:spcBef>
              <a:defRPr sz="2000"/>
            </a:pPr>
            <a:r>
              <a:t>« Gestion des mails ? »</a:t>
            </a:r>
          </a:p>
          <a:p>
            <a:pPr>
              <a:lnSpc>
                <a:spcPct val="90000"/>
              </a:lnSpc>
              <a:spcBef>
                <a:spcPts val="400"/>
              </a:spcBef>
              <a:defRPr sz="2000"/>
            </a:pPr>
            <a:r>
              <a:t>« Téléphone sous utilisé mais plus pratique »</a:t>
            </a:r>
          </a:p>
          <a:p>
            <a:pPr>
              <a:lnSpc>
                <a:spcPct val="90000"/>
              </a:lnSpc>
              <a:spcBef>
                <a:spcPts val="400"/>
              </a:spcBef>
              <a:defRPr sz="2000"/>
            </a:pPr>
            <a:r>
              <a:t>« Urgence à instaurer un suivi hospitalier annuel, la balle est dans le coin des hospitaliers contrairement aux idées reçues »</a:t>
            </a:r>
          </a:p>
          <a:p>
            <a:pPr>
              <a:lnSpc>
                <a:spcPct val="90000"/>
              </a:lnSpc>
              <a:spcBef>
                <a:spcPts val="400"/>
              </a:spcBef>
              <a:defRPr sz="2000"/>
            </a:pPr>
            <a:r>
              <a:t>« Mail risque de multiplier les moyens de communication »</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9" name="Shape 209"/>
          <p:cNvSpPr>
            <a:spLocks noGrp="1"/>
          </p:cNvSpPr>
          <p:nvPr>
            <p:ph type="title"/>
          </p:nvPr>
        </p:nvSpPr>
        <p:spPr>
          <a:prstGeom prst="rect">
            <a:avLst/>
          </a:prstGeom>
        </p:spPr>
        <p:txBody>
          <a:bodyPr/>
          <a:lstStyle/>
          <a:p>
            <a:r>
              <a:t>Commentaires (2)</a:t>
            </a:r>
          </a:p>
        </p:txBody>
      </p:sp>
      <p:sp>
        <p:nvSpPr>
          <p:cNvPr id="210" name="Shape 210"/>
          <p:cNvSpPr>
            <a:spLocks noGrp="1"/>
          </p:cNvSpPr>
          <p:nvPr>
            <p:ph type="body" idx="1"/>
          </p:nvPr>
        </p:nvSpPr>
        <p:spPr>
          <a:xfrm>
            <a:off x="457200" y="1417637"/>
            <a:ext cx="8229600" cy="4708526"/>
          </a:xfrm>
          <a:prstGeom prst="rect">
            <a:avLst/>
          </a:prstGeom>
        </p:spPr>
        <p:txBody>
          <a:bodyPr/>
          <a:lstStyle/>
          <a:p>
            <a:pPr>
              <a:spcBef>
                <a:spcPts val="400"/>
              </a:spcBef>
              <a:defRPr sz="2000"/>
            </a:pPr>
            <a:r>
              <a:t>« le Mail est a utiliser aussi par les MG, pas de retour sur la PEC des autres pathologies »</a:t>
            </a:r>
          </a:p>
          <a:p>
            <a:pPr>
              <a:spcBef>
                <a:spcPts val="400"/>
              </a:spcBef>
              <a:defRPr sz="2000"/>
            </a:pPr>
            <a:r>
              <a:t>« Ok si déploiement régional et pas seulement corevih nord »</a:t>
            </a:r>
          </a:p>
          <a:p>
            <a:pPr>
              <a:spcBef>
                <a:spcPts val="400"/>
              </a:spcBef>
              <a:defRPr sz="2000"/>
            </a:pPr>
            <a:r>
              <a:t>« Difficile car les médecins du quartier ne prennent plus de nouveaux patients »</a:t>
            </a:r>
          </a:p>
          <a:p>
            <a:pPr>
              <a:spcBef>
                <a:spcPts val="400"/>
              </a:spcBef>
              <a:defRPr sz="2000"/>
            </a:pPr>
            <a:r>
              <a:t>« Suivi partagé en fonction du profil du patient »</a:t>
            </a:r>
          </a:p>
          <a:p>
            <a:pPr>
              <a:spcBef>
                <a:spcPts val="400"/>
              </a:spcBef>
              <a:defRPr sz="2000"/>
            </a:pPr>
            <a:r>
              <a:t>« N’arrive pas à suivre de manière alternée, intérêt pour convention, trop de mails, préférence téléphone »</a:t>
            </a:r>
          </a:p>
          <a:p>
            <a:pPr>
              <a:spcBef>
                <a:spcPts val="400"/>
              </a:spcBef>
              <a:defRPr sz="2000"/>
            </a:pPr>
            <a:r>
              <a:t>« Pas de parcours contractuel, choix au patient »</a:t>
            </a:r>
          </a:p>
          <a:p>
            <a:pPr>
              <a:spcBef>
                <a:spcPts val="400"/>
              </a:spcBef>
              <a:defRPr sz="2000"/>
            </a:pPr>
            <a:r>
              <a:t>« Prescription doit rester le fait d’un médecin spécialisé »</a:t>
            </a:r>
          </a:p>
          <a:p>
            <a:pPr>
              <a:spcBef>
                <a:spcPts val="400"/>
              </a:spcBef>
              <a:defRPr sz="2000"/>
            </a:pPr>
            <a:r>
              <a:t>« Identifier les MG positionnés sur le VIH dans la région, mais ont-ils le temps ? »</a:t>
            </a:r>
          </a:p>
          <a:p>
            <a:pPr>
              <a:spcBef>
                <a:spcPts val="400"/>
              </a:spcBef>
              <a:defRPr sz="2000"/>
            </a:pPr>
            <a:r>
              <a:t>« Peu de mG impliqués »</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p:cNvSpPr>
          <p:nvPr>
            <p:ph type="title"/>
          </p:nvPr>
        </p:nvSpPr>
        <p:spPr>
          <a:prstGeom prst="rect">
            <a:avLst/>
          </a:prstGeom>
        </p:spPr>
        <p:txBody>
          <a:bodyPr/>
          <a:lstStyle/>
          <a:p>
            <a:r>
              <a:t>	CONCLUSION</a:t>
            </a:r>
          </a:p>
        </p:txBody>
      </p:sp>
      <p:sp>
        <p:nvSpPr>
          <p:cNvPr id="213" name="Shape 213"/>
          <p:cNvSpPr>
            <a:spLocks noGrp="1"/>
          </p:cNvSpPr>
          <p:nvPr>
            <p:ph type="body" idx="1"/>
          </p:nvPr>
        </p:nvSpPr>
        <p:spPr>
          <a:xfrm>
            <a:off x="457200" y="1559908"/>
            <a:ext cx="8229600" cy="4525964"/>
          </a:xfrm>
          <a:prstGeom prst="rect">
            <a:avLst/>
          </a:prstGeom>
        </p:spPr>
        <p:txBody>
          <a:bodyPr/>
          <a:lstStyle/>
          <a:p>
            <a:pPr marL="243459" indent="-243459" defTabSz="324611">
              <a:spcBef>
                <a:spcPts val="400"/>
              </a:spcBef>
              <a:defRPr sz="1845"/>
            </a:pPr>
            <a:r>
              <a:t>Suivi alterné plutôt minoritaire (42%)</a:t>
            </a:r>
          </a:p>
          <a:p>
            <a:pPr marL="243459" indent="-243459" defTabSz="324611">
              <a:spcBef>
                <a:spcPts val="400"/>
              </a:spcBef>
              <a:defRPr sz="1845"/>
            </a:pPr>
            <a:endParaRPr/>
          </a:p>
          <a:p>
            <a:pPr marL="243459" indent="-243459" defTabSz="324611">
              <a:spcBef>
                <a:spcPts val="400"/>
              </a:spcBef>
              <a:defRPr sz="1845"/>
            </a:pPr>
            <a:r>
              <a:t>Majorité accepte l’idée d’un suivi annuel (73%)</a:t>
            </a:r>
          </a:p>
          <a:p>
            <a:pPr marL="243459" indent="-243459" defTabSz="324611">
              <a:spcBef>
                <a:spcPts val="400"/>
              </a:spcBef>
              <a:defRPr sz="1845"/>
            </a:pPr>
            <a:endParaRPr/>
          </a:p>
          <a:p>
            <a:pPr marL="243459" indent="-243459" defTabSz="324611">
              <a:spcBef>
                <a:spcPts val="400"/>
              </a:spcBef>
              <a:defRPr sz="1845"/>
            </a:pPr>
            <a:r>
              <a:t>Formation de MG intéressés et volontaires</a:t>
            </a:r>
          </a:p>
          <a:p>
            <a:pPr marL="243459" indent="-243459" defTabSz="324611">
              <a:spcBef>
                <a:spcPts val="400"/>
              </a:spcBef>
              <a:defRPr sz="1845"/>
            </a:pPr>
            <a:endParaRPr/>
          </a:p>
          <a:p>
            <a:pPr marL="243459" indent="-243459" defTabSz="324611">
              <a:spcBef>
                <a:spcPts val="400"/>
              </a:spcBef>
              <a:defRPr sz="1845"/>
            </a:pPr>
            <a:r>
              <a:t>Convention partagée avis favorable 73 % avec place du choix du patient</a:t>
            </a:r>
          </a:p>
          <a:p>
            <a:pPr marL="243459" indent="-243459" defTabSz="324611">
              <a:spcBef>
                <a:spcPts val="400"/>
              </a:spcBef>
              <a:defRPr sz="1845"/>
            </a:pPr>
            <a:endParaRPr/>
          </a:p>
          <a:p>
            <a:pPr marL="243459" indent="-243459" defTabSz="324611">
              <a:spcBef>
                <a:spcPts val="400"/>
              </a:spcBef>
              <a:defRPr sz="1845"/>
            </a:pPr>
            <a:r>
              <a:t>Communication par mail sécurisé largement acceptée 83,5% avec préférence pour téléphone pour d’autres</a:t>
            </a:r>
          </a:p>
          <a:p>
            <a:pPr marL="243459" indent="-243459" defTabSz="324611">
              <a:spcBef>
                <a:spcPts val="400"/>
              </a:spcBef>
              <a:defRPr sz="1845"/>
            </a:pPr>
            <a:endParaRPr/>
          </a:p>
          <a:p>
            <a:pPr marL="243459" indent="-243459" defTabSz="324611">
              <a:spcBef>
                <a:spcPts val="400"/>
              </a:spcBef>
              <a:defRPr sz="1845"/>
            </a:pPr>
            <a:r>
              <a:t>Difficultés d’identifier des MG volontaires ou acceptant de nouveaux patients, intérêt pour l’accès à des noms de MG (83%) &gt; rôle des COREVIH ++</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p:cNvSpPr>
          <p:nvPr>
            <p:ph type="ctrTitle"/>
          </p:nvPr>
        </p:nvSpPr>
        <p:spPr>
          <a:prstGeom prst="rect">
            <a:avLst/>
          </a:prstGeom>
        </p:spPr>
        <p:txBody>
          <a:bodyPr/>
          <a:lstStyle/>
          <a:p>
            <a:r>
              <a:t>ENQUETE MEDECINS </a:t>
            </a:r>
          </a:p>
        </p:txBody>
      </p:sp>
      <p:sp>
        <p:nvSpPr>
          <p:cNvPr id="216" name="Shape 216"/>
          <p:cNvSpPr>
            <a:spLocks noGrp="1"/>
          </p:cNvSpPr>
          <p:nvPr>
            <p:ph type="subTitle" sz="quarter" idx="1"/>
          </p:nvPr>
        </p:nvSpPr>
        <p:spPr>
          <a:prstGeom prst="rect">
            <a:avLst/>
          </a:prstGeom>
        </p:spPr>
        <p:txBody>
          <a:bodyPr/>
          <a:lstStyle>
            <a:lvl1pPr>
              <a:defRPr>
                <a:solidFill>
                  <a:srgbClr val="558ED5"/>
                </a:solidFill>
              </a:defRPr>
            </a:lvl1pPr>
          </a:lstStyle>
          <a:p>
            <a:r>
              <a:t>2 / MEDECINS GENERALISTES</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p:cNvSpPr>
          <p:nvPr>
            <p:ph type="title"/>
          </p:nvPr>
        </p:nvSpPr>
        <p:spPr>
          <a:prstGeom prst="rect">
            <a:avLst/>
          </a:prstGeom>
        </p:spPr>
        <p:txBody>
          <a:bodyPr/>
          <a:lstStyle/>
          <a:p>
            <a:r>
              <a:t>Médecins participants</a:t>
            </a:r>
          </a:p>
        </p:txBody>
      </p:sp>
      <p:sp>
        <p:nvSpPr>
          <p:cNvPr id="219" name="Shape 219"/>
          <p:cNvSpPr>
            <a:spLocks noGrp="1"/>
          </p:cNvSpPr>
          <p:nvPr>
            <p:ph type="body" idx="1"/>
          </p:nvPr>
        </p:nvSpPr>
        <p:spPr>
          <a:xfrm>
            <a:off x="457200" y="1600200"/>
            <a:ext cx="8229600" cy="4525963"/>
          </a:xfrm>
          <a:prstGeom prst="rect">
            <a:avLst/>
          </a:prstGeom>
        </p:spPr>
        <p:txBody>
          <a:bodyPr/>
          <a:lstStyle/>
          <a:p>
            <a:pPr>
              <a:spcBef>
                <a:spcPts val="600"/>
              </a:spcBef>
              <a:defRPr sz="2800"/>
            </a:pPr>
            <a:r>
              <a:t>Google questionnaire resté en ligne 5 semaines</a:t>
            </a:r>
          </a:p>
          <a:p>
            <a:pPr>
              <a:buSzTx/>
              <a:buNone/>
              <a:defRPr sz="2800"/>
            </a:pPr>
            <a:endParaRPr/>
          </a:p>
          <a:p>
            <a:pPr>
              <a:spcBef>
                <a:spcPts val="600"/>
              </a:spcBef>
              <a:defRPr sz="2800"/>
            </a:pPr>
            <a:r>
              <a:t>Biais de recrutement : médecins sélectionnés ++ (autour des réseaux ARES, RVH, Corevih etc)</a:t>
            </a:r>
          </a:p>
          <a:p>
            <a:pPr>
              <a:spcBef>
                <a:spcPts val="600"/>
              </a:spcBef>
              <a:defRPr sz="2800"/>
            </a:pPr>
            <a:endParaRPr/>
          </a:p>
          <a:p>
            <a:pPr>
              <a:spcBef>
                <a:spcPts val="600"/>
              </a:spcBef>
              <a:defRPr sz="2800"/>
            </a:pPr>
            <a:r>
              <a:t>Envoie &gt;350 médecins</a:t>
            </a:r>
          </a:p>
          <a:p>
            <a:pPr>
              <a:spcBef>
                <a:spcPts val="600"/>
              </a:spcBef>
              <a:defRPr sz="2800"/>
            </a:pPr>
            <a:endParaRPr/>
          </a:p>
          <a:p>
            <a:pPr>
              <a:spcBef>
                <a:spcPts val="600"/>
              </a:spcBef>
              <a:defRPr sz="2800"/>
            </a:pPr>
            <a:r>
              <a:t>55 réponses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prstGeom prst="rect">
            <a:avLst/>
          </a:prstGeom>
        </p:spPr>
        <p:txBody>
          <a:bodyPr/>
          <a:lstStyle/>
          <a:p>
            <a:r>
              <a:t>	Répartition par hôpital</a:t>
            </a:r>
          </a:p>
        </p:txBody>
      </p:sp>
      <p:graphicFrame>
        <p:nvGraphicFramePr>
          <p:cNvPr id="119" name="Chart 119"/>
          <p:cNvGraphicFramePr/>
          <p:nvPr/>
        </p:nvGraphicFramePr>
        <p:xfrm>
          <a:off x="628141" y="1677143"/>
          <a:ext cx="8582965" cy="48017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prstGeom prst="rect">
            <a:avLst/>
          </a:prstGeom>
        </p:spPr>
        <p:txBody>
          <a:bodyPr/>
          <a:lstStyle/>
          <a:p>
            <a:r>
              <a:t>Médecins participants</a:t>
            </a:r>
          </a:p>
        </p:txBody>
      </p:sp>
      <p:sp>
        <p:nvSpPr>
          <p:cNvPr id="222" name="Shape 222"/>
          <p:cNvSpPr>
            <a:spLocks noGrp="1"/>
          </p:cNvSpPr>
          <p:nvPr>
            <p:ph type="body" idx="1"/>
          </p:nvPr>
        </p:nvSpPr>
        <p:spPr>
          <a:xfrm>
            <a:off x="457200" y="1600200"/>
            <a:ext cx="8229600" cy="4855122"/>
          </a:xfrm>
          <a:prstGeom prst="rect">
            <a:avLst/>
          </a:prstGeom>
        </p:spPr>
        <p:txBody>
          <a:bodyPr/>
          <a:lstStyle/>
          <a:p>
            <a:pPr marL="0" lvl="1" indent="228600">
              <a:buSzTx/>
              <a:buFontTx/>
              <a:buNone/>
            </a:pPr>
            <a:r>
              <a:t>                 </a:t>
            </a:r>
          </a:p>
        </p:txBody>
      </p:sp>
      <p:graphicFrame>
        <p:nvGraphicFramePr>
          <p:cNvPr id="223" name="Chart 223"/>
          <p:cNvGraphicFramePr/>
          <p:nvPr/>
        </p:nvGraphicFramePr>
        <p:xfrm>
          <a:off x="4034616" y="1562571"/>
          <a:ext cx="4129620" cy="46163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4" name="Chart 224"/>
          <p:cNvGraphicFramePr/>
          <p:nvPr/>
        </p:nvGraphicFramePr>
        <p:xfrm>
          <a:off x="548202" y="1562571"/>
          <a:ext cx="4129620" cy="41220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p:cNvSpPr>
          <p:nvPr>
            <p:ph type="title"/>
          </p:nvPr>
        </p:nvSpPr>
        <p:spPr>
          <a:prstGeom prst="rect">
            <a:avLst/>
          </a:prstGeom>
        </p:spPr>
        <p:txBody>
          <a:bodyPr>
            <a:normAutofit fontScale="90000"/>
          </a:bodyPr>
          <a:lstStyle/>
          <a:p>
            <a:pPr defTabSz="416052">
              <a:defRPr sz="3549"/>
            </a:pPr>
            <a:r>
              <a:t>Age des médecins</a:t>
            </a:r>
            <a:br/>
            <a:r>
              <a:t>Moyenne 49,5 ans</a:t>
            </a:r>
          </a:p>
        </p:txBody>
      </p:sp>
      <p:pic>
        <p:nvPicPr>
          <p:cNvPr id="227" name="image1.png" descr="image-2.png"/>
          <p:cNvPicPr>
            <a:picLocks noChangeAspect="1"/>
          </p:cNvPicPr>
          <p:nvPr/>
        </p:nvPicPr>
        <p:blipFill>
          <a:blip r:embed="rId3">
            <a:extLst/>
          </a:blip>
          <a:stretch>
            <a:fillRect/>
          </a:stretch>
        </p:blipFill>
        <p:spPr>
          <a:xfrm>
            <a:off x="912188" y="1600200"/>
            <a:ext cx="7319624" cy="4525963"/>
          </a:xfrm>
          <a:prstGeom prst="rect">
            <a:avLst/>
          </a:prstGeom>
          <a:ln w="12700">
            <a:miter lim="400000"/>
          </a:ln>
        </p:spPr>
      </p:pic>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p:cNvSpPr>
          <p:nvPr>
            <p:ph type="title"/>
          </p:nvPr>
        </p:nvSpPr>
        <p:spPr>
          <a:prstGeom prst="rect">
            <a:avLst/>
          </a:prstGeom>
        </p:spPr>
        <p:txBody>
          <a:bodyPr/>
          <a:lstStyle/>
          <a:p>
            <a:r>
              <a:t>Formation</a:t>
            </a:r>
          </a:p>
        </p:txBody>
      </p:sp>
      <p:sp>
        <p:nvSpPr>
          <p:cNvPr id="232" name="Shape 232"/>
          <p:cNvSpPr>
            <a:spLocks noGrp="1"/>
          </p:cNvSpPr>
          <p:nvPr>
            <p:ph type="body" sz="half" idx="1"/>
          </p:nvPr>
        </p:nvSpPr>
        <p:spPr>
          <a:xfrm>
            <a:off x="457200" y="1600200"/>
            <a:ext cx="4279900" cy="4066581"/>
          </a:xfrm>
          <a:prstGeom prst="rect">
            <a:avLst/>
          </a:prstGeom>
        </p:spPr>
        <p:txBody>
          <a:bodyPr/>
          <a:lstStyle/>
          <a:p>
            <a:pPr marL="0" lvl="8" indent="1828800">
              <a:buSzTx/>
              <a:buFontTx/>
              <a:buNone/>
            </a:pPr>
            <a:r>
              <a:t>                             </a:t>
            </a:r>
          </a:p>
          <a:p>
            <a:pPr marL="0" lvl="8" indent="1828800">
              <a:buSzTx/>
              <a:buFontTx/>
              <a:buNone/>
            </a:pPr>
            <a:endParaRPr/>
          </a:p>
          <a:p>
            <a:pPr marL="0" lvl="8" indent="1828800">
              <a:buSzTx/>
              <a:buFontTx/>
              <a:buNone/>
            </a:pPr>
            <a:endParaRPr/>
          </a:p>
          <a:p>
            <a:pPr marL="0" lvl="8" indent="1828800">
              <a:buSzTx/>
              <a:buFontTx/>
              <a:buNone/>
            </a:pPr>
            <a:endParaRPr/>
          </a:p>
          <a:p>
            <a:pPr marL="0" lvl="8" indent="1828800">
              <a:buSzTx/>
              <a:buFontTx/>
              <a:buNone/>
            </a:pPr>
            <a:endParaRPr/>
          </a:p>
        </p:txBody>
      </p:sp>
      <p:graphicFrame>
        <p:nvGraphicFramePr>
          <p:cNvPr id="233" name="Chart 233"/>
          <p:cNvGraphicFramePr/>
          <p:nvPr/>
        </p:nvGraphicFramePr>
        <p:xfrm>
          <a:off x="544145" y="2060656"/>
          <a:ext cx="3902710" cy="37010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4" name="Chart 234"/>
          <p:cNvGraphicFramePr/>
          <p:nvPr/>
        </p:nvGraphicFramePr>
        <p:xfrm>
          <a:off x="4735778" y="2048997"/>
          <a:ext cx="3525721" cy="366631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body" idx="1"/>
          </p:nvPr>
        </p:nvSpPr>
        <p:spPr>
          <a:xfrm>
            <a:off x="945686" y="1055422"/>
            <a:ext cx="7507818" cy="5475951"/>
          </a:xfrm>
          <a:prstGeom prst="rect">
            <a:avLst/>
          </a:prstGeom>
          <a:solidFill>
            <a:srgbClr val="FFFFFF"/>
          </a:solidFill>
          <a:ln w="25400">
            <a:solidFill>
              <a:schemeClr val="accent1"/>
            </a:solidFill>
            <a:round/>
          </a:ln>
          <a:effectLst>
            <a:outerShdw blurRad="38100" dist="23000" dir="5400000" rotWithShape="0">
              <a:srgbClr val="000000">
                <a:alpha val="35000"/>
              </a:srgbClr>
            </a:outerShdw>
          </a:effectLst>
        </p:spPr>
        <p:txBody>
          <a:bodyPr/>
          <a:lstStyle/>
          <a:p>
            <a:pPr marL="0" indent="0">
              <a:spcBef>
                <a:spcPts val="0"/>
              </a:spcBef>
              <a:buSzTx/>
              <a:buFontTx/>
              <a:buNone/>
              <a:defRPr sz="1800"/>
            </a:pPr>
            <a:endParaRPr/>
          </a:p>
        </p:txBody>
      </p:sp>
      <p:graphicFrame>
        <p:nvGraphicFramePr>
          <p:cNvPr id="239" name="Chart 239"/>
          <p:cNvGraphicFramePr/>
          <p:nvPr/>
        </p:nvGraphicFramePr>
        <p:xfrm>
          <a:off x="289468" y="315676"/>
          <a:ext cx="7874464" cy="590216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p:cNvSpPr>
          <p:nvPr>
            <p:ph type="title"/>
          </p:nvPr>
        </p:nvSpPr>
        <p:spPr>
          <a:prstGeom prst="rect">
            <a:avLst/>
          </a:prstGeom>
        </p:spPr>
        <p:txBody>
          <a:bodyPr/>
          <a:lstStyle/>
          <a:p>
            <a:r>
              <a:t>Suivi de PVVIH = 87,5% des MG</a:t>
            </a:r>
          </a:p>
        </p:txBody>
      </p:sp>
      <p:sp>
        <p:nvSpPr>
          <p:cNvPr id="244" name="Shape 244"/>
          <p:cNvSpPr>
            <a:spLocks noGrp="1"/>
          </p:cNvSpPr>
          <p:nvPr>
            <p:ph type="body" idx="1"/>
          </p:nvPr>
        </p:nvSpPr>
        <p:spPr>
          <a:xfrm>
            <a:off x="152862" y="1553170"/>
            <a:ext cx="8533938" cy="4572993"/>
          </a:xfrm>
          <a:prstGeom prst="rect">
            <a:avLst/>
          </a:prstGeom>
          <a:solidFill>
            <a:srgbClr val="FFFFFF"/>
          </a:solidFill>
          <a:ln w="25400">
            <a:solidFill>
              <a:schemeClr val="accent1"/>
            </a:solidFill>
            <a:round/>
          </a:ln>
          <a:effectLst>
            <a:outerShdw blurRad="38100" dist="23000" dir="5400000" rotWithShape="0">
              <a:srgbClr val="000000">
                <a:alpha val="35000"/>
              </a:srgbClr>
            </a:outerShdw>
          </a:effectLst>
        </p:spPr>
        <p:txBody>
          <a:bodyPr/>
          <a:lstStyle>
            <a:lvl1pPr marL="0" indent="0">
              <a:spcBef>
                <a:spcPts val="0"/>
              </a:spcBef>
              <a:buSzTx/>
              <a:buFontTx/>
              <a:buNone/>
              <a:defRPr sz="1800"/>
            </a:lvl1pPr>
          </a:lstStyle>
          <a:p>
            <a:r>
              <a:t>87,5% </a:t>
            </a:r>
          </a:p>
        </p:txBody>
      </p:sp>
      <p:graphicFrame>
        <p:nvGraphicFramePr>
          <p:cNvPr id="245" name="Chart 245"/>
          <p:cNvGraphicFramePr/>
          <p:nvPr/>
        </p:nvGraphicFramePr>
        <p:xfrm>
          <a:off x="244628" y="1591997"/>
          <a:ext cx="8670772" cy="45463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p:cNvSpPr>
          <p:nvPr>
            <p:ph type="title"/>
          </p:nvPr>
        </p:nvSpPr>
        <p:spPr>
          <a:prstGeom prst="rect">
            <a:avLst/>
          </a:prstGeom>
        </p:spPr>
        <p:txBody>
          <a:bodyPr/>
          <a:lstStyle/>
          <a:p>
            <a:r>
              <a:t>Renouvellement ARV ? </a:t>
            </a:r>
          </a:p>
        </p:txBody>
      </p:sp>
      <p:sp>
        <p:nvSpPr>
          <p:cNvPr id="248" name="Shape 248"/>
          <p:cNvSpPr>
            <a:spLocks noGrp="1"/>
          </p:cNvSpPr>
          <p:nvPr>
            <p:ph type="body" idx="1"/>
          </p:nvPr>
        </p:nvSpPr>
        <p:spPr>
          <a:prstGeom prst="rect">
            <a:avLst/>
          </a:prstGeom>
          <a:solidFill>
            <a:srgbClr val="FFFFFF"/>
          </a:solidFill>
          <a:ln w="25400">
            <a:solidFill>
              <a:schemeClr val="accent1"/>
            </a:solidFill>
            <a:round/>
          </a:ln>
          <a:effectLst>
            <a:outerShdw blurRad="38100" dist="23000" dir="5400000" rotWithShape="0">
              <a:srgbClr val="000000">
                <a:alpha val="35000"/>
              </a:srgbClr>
            </a:outerShdw>
          </a:effectLst>
        </p:spPr>
        <p:txBody>
          <a:bodyPr/>
          <a:lstStyle/>
          <a:p>
            <a:pPr marL="0" indent="0">
              <a:spcBef>
                <a:spcPts val="0"/>
              </a:spcBef>
              <a:buSzTx/>
              <a:buFontTx/>
              <a:buNone/>
              <a:defRPr sz="2000"/>
            </a:pPr>
            <a:r>
              <a:t>OUI = 82 % des médecins (41/50), NON 9/50</a:t>
            </a:r>
          </a:p>
          <a:p>
            <a:pPr marL="0" indent="0">
              <a:spcBef>
                <a:spcPts val="0"/>
              </a:spcBef>
              <a:buSzTx/>
              <a:buFontTx/>
              <a:buNone/>
              <a:defRPr sz="1800"/>
            </a:pPr>
            <a:r>
              <a:t>(DM 5 médecins)</a:t>
            </a:r>
          </a:p>
        </p:txBody>
      </p:sp>
      <p:graphicFrame>
        <p:nvGraphicFramePr>
          <p:cNvPr id="249" name="Chart 249"/>
          <p:cNvGraphicFramePr/>
          <p:nvPr/>
        </p:nvGraphicFramePr>
        <p:xfrm>
          <a:off x="480838" y="2178930"/>
          <a:ext cx="8803797" cy="38135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p:cNvSpPr>
          <p:nvPr>
            <p:ph type="title"/>
          </p:nvPr>
        </p:nvSpPr>
        <p:spPr>
          <a:xfrm>
            <a:off x="457200" y="274638"/>
            <a:ext cx="8001662" cy="754923"/>
          </a:xfrm>
          <a:prstGeom prst="rect">
            <a:avLst/>
          </a:prstGeom>
        </p:spPr>
        <p:txBody>
          <a:bodyPr>
            <a:normAutofit fontScale="90000"/>
          </a:bodyPr>
          <a:lstStyle/>
          <a:p>
            <a:r>
              <a:t>PEC partagée </a:t>
            </a:r>
          </a:p>
        </p:txBody>
      </p:sp>
      <p:sp>
        <p:nvSpPr>
          <p:cNvPr id="252" name="Shape 252"/>
          <p:cNvSpPr>
            <a:spLocks noGrp="1"/>
          </p:cNvSpPr>
          <p:nvPr>
            <p:ph type="body" idx="1"/>
          </p:nvPr>
        </p:nvSpPr>
        <p:spPr>
          <a:xfrm>
            <a:off x="457200" y="1396536"/>
            <a:ext cx="8229600" cy="4729627"/>
          </a:xfrm>
          <a:prstGeom prst="rect">
            <a:avLst/>
          </a:prstGeom>
        </p:spPr>
        <p:txBody>
          <a:bodyPr/>
          <a:lstStyle/>
          <a:p>
            <a:pPr marL="0" indent="0">
              <a:buSzTx/>
              <a:buFontTx/>
              <a:buNone/>
            </a:pPr>
            <a:r>
              <a:t>49/55 oui</a:t>
            </a:r>
          </a:p>
          <a:p>
            <a:pPr marL="0" lvl="8" indent="1828800">
              <a:buSzTx/>
              <a:buFontTx/>
              <a:buNone/>
              <a:defRPr sz="2000"/>
            </a:pPr>
            <a:endParaRPr/>
          </a:p>
          <a:p>
            <a:pPr marL="0" indent="0">
              <a:buSzTx/>
              <a:buFontTx/>
              <a:buNone/>
              <a:defRPr sz="2000"/>
            </a:pPr>
            <a:endParaRPr/>
          </a:p>
        </p:txBody>
      </p:sp>
      <p:graphicFrame>
        <p:nvGraphicFramePr>
          <p:cNvPr id="253" name="Chart 253"/>
          <p:cNvGraphicFramePr/>
          <p:nvPr/>
        </p:nvGraphicFramePr>
        <p:xfrm>
          <a:off x="493265" y="2585029"/>
          <a:ext cx="2540828" cy="36076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4" name="Chart 254"/>
          <p:cNvGraphicFramePr/>
          <p:nvPr/>
        </p:nvGraphicFramePr>
        <p:xfrm>
          <a:off x="3470348" y="1514475"/>
          <a:ext cx="5791201" cy="471130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a:spLocks noGrp="1"/>
          </p:cNvSpPr>
          <p:nvPr>
            <p:ph type="title"/>
          </p:nvPr>
        </p:nvSpPr>
        <p:spPr>
          <a:prstGeom prst="rect">
            <a:avLst/>
          </a:prstGeom>
        </p:spPr>
        <p:txBody>
          <a:bodyPr/>
          <a:lstStyle/>
          <a:p>
            <a:r>
              <a:t>Attentes de MG / collaboration</a:t>
            </a:r>
          </a:p>
        </p:txBody>
      </p:sp>
      <p:sp>
        <p:nvSpPr>
          <p:cNvPr id="259" name="Shape 259"/>
          <p:cNvSpPr>
            <a:spLocks noGrp="1"/>
          </p:cNvSpPr>
          <p:nvPr>
            <p:ph type="body" idx="1"/>
          </p:nvPr>
        </p:nvSpPr>
        <p:spPr>
          <a:xfrm>
            <a:off x="457200" y="1418996"/>
            <a:ext cx="8229600" cy="4707167"/>
          </a:xfrm>
          <a:prstGeom prst="rect">
            <a:avLst/>
          </a:prstGeom>
          <a:solidFill>
            <a:srgbClr val="FFFFFF"/>
          </a:solidFill>
          <a:ln w="25400">
            <a:solidFill>
              <a:schemeClr val="accent1"/>
            </a:solidFill>
            <a:round/>
          </a:ln>
          <a:effectLst>
            <a:outerShdw blurRad="38100" dist="23000" dir="5400000" rotWithShape="0">
              <a:srgbClr val="000000">
                <a:alpha val="35000"/>
              </a:srgbClr>
            </a:outerShdw>
          </a:effectLst>
        </p:spPr>
        <p:txBody>
          <a:bodyPr/>
          <a:lstStyle>
            <a:lvl1pPr marL="0" indent="0">
              <a:spcBef>
                <a:spcPts val="0"/>
              </a:spcBef>
              <a:buSzTx/>
              <a:buFontTx/>
              <a:buNone/>
              <a:defRPr sz="3000"/>
            </a:lvl1pPr>
          </a:lstStyle>
          <a:p>
            <a:pPr>
              <a:defRPr sz="1800"/>
            </a:pPr>
            <a:r>
              <a:rPr sz="3000"/>
              <a:t>Formation &gt; communication &gt; dossier commun</a:t>
            </a:r>
          </a:p>
        </p:txBody>
      </p:sp>
      <p:graphicFrame>
        <p:nvGraphicFramePr>
          <p:cNvPr id="260" name="Chart 260"/>
          <p:cNvGraphicFramePr/>
          <p:nvPr/>
        </p:nvGraphicFramePr>
        <p:xfrm>
          <a:off x="456898" y="2042847"/>
          <a:ext cx="7738162" cy="392615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p:cNvSpPr>
          <p:nvPr>
            <p:ph type="title"/>
          </p:nvPr>
        </p:nvSpPr>
        <p:spPr>
          <a:prstGeom prst="rect">
            <a:avLst/>
          </a:prstGeom>
        </p:spPr>
        <p:txBody>
          <a:bodyPr/>
          <a:lstStyle/>
          <a:p>
            <a:r>
              <a:t>« Convention de suivi partagé »</a:t>
            </a:r>
          </a:p>
        </p:txBody>
      </p:sp>
      <p:sp>
        <p:nvSpPr>
          <p:cNvPr id="265" name="Shape 265"/>
          <p:cNvSpPr>
            <a:spLocks noGrp="1"/>
          </p:cNvSpPr>
          <p:nvPr>
            <p:ph type="body" idx="1"/>
          </p:nvPr>
        </p:nvSpPr>
        <p:spPr>
          <a:xfrm>
            <a:off x="457200" y="1397000"/>
            <a:ext cx="8229600" cy="4525963"/>
          </a:xfrm>
          <a:prstGeom prst="rect">
            <a:avLst/>
          </a:prstGeom>
        </p:spPr>
        <p:txBody>
          <a:bodyPr/>
          <a:lstStyle/>
          <a:p>
            <a:pPr marL="0" indent="0" defTabSz="402336">
              <a:spcBef>
                <a:spcPts val="600"/>
              </a:spcBef>
              <a:buSzTx/>
              <a:buFontTx/>
              <a:buNone/>
              <a:defRPr sz="2816"/>
            </a:pPr>
            <a:endParaRPr/>
          </a:p>
          <a:p>
            <a:pPr marL="0" indent="0" defTabSz="402336">
              <a:spcBef>
                <a:spcPts val="600"/>
              </a:spcBef>
              <a:buSzTx/>
              <a:buFontTx/>
              <a:buNone/>
              <a:defRPr sz="2816"/>
            </a:pPr>
            <a:endParaRPr/>
          </a:p>
          <a:p>
            <a:pPr marL="0" indent="0" defTabSz="402336">
              <a:spcBef>
                <a:spcPts val="600"/>
              </a:spcBef>
              <a:buSzTx/>
              <a:buFontTx/>
              <a:buNone/>
              <a:defRPr sz="2816"/>
            </a:pPr>
            <a:endParaRPr/>
          </a:p>
          <a:p>
            <a:pPr marL="0" indent="0" defTabSz="402336">
              <a:spcBef>
                <a:spcPts val="600"/>
              </a:spcBef>
              <a:buSzTx/>
              <a:buFontTx/>
              <a:buNone/>
              <a:defRPr sz="2816"/>
            </a:pPr>
            <a:endParaRPr/>
          </a:p>
          <a:p>
            <a:pPr marL="0" indent="0" defTabSz="402336">
              <a:spcBef>
                <a:spcPts val="600"/>
              </a:spcBef>
              <a:buSzTx/>
              <a:buFontTx/>
              <a:buNone/>
              <a:defRPr sz="2816"/>
            </a:pPr>
            <a:endParaRPr/>
          </a:p>
          <a:p>
            <a:pPr marL="0" indent="0" defTabSz="402336">
              <a:spcBef>
                <a:spcPts val="600"/>
              </a:spcBef>
              <a:buSzTx/>
              <a:buFontTx/>
              <a:buNone/>
              <a:defRPr sz="2816"/>
            </a:pPr>
            <a:endParaRPr/>
          </a:p>
          <a:p>
            <a:pPr marL="0" indent="0" defTabSz="402336">
              <a:spcBef>
                <a:spcPts val="600"/>
              </a:spcBef>
              <a:buSzTx/>
              <a:buFontTx/>
              <a:buNone/>
              <a:defRPr sz="2816"/>
            </a:pPr>
            <a:endParaRPr/>
          </a:p>
          <a:p>
            <a:pPr marL="0" indent="0" defTabSz="402336">
              <a:spcBef>
                <a:spcPts val="600"/>
              </a:spcBef>
              <a:buSzTx/>
              <a:buFontTx/>
              <a:buNone/>
              <a:defRPr sz="2816"/>
            </a:pPr>
            <a:endParaRPr/>
          </a:p>
        </p:txBody>
      </p:sp>
      <p:graphicFrame>
        <p:nvGraphicFramePr>
          <p:cNvPr id="266" name="Chart 266"/>
          <p:cNvGraphicFramePr/>
          <p:nvPr/>
        </p:nvGraphicFramePr>
        <p:xfrm>
          <a:off x="341196" y="1482196"/>
          <a:ext cx="4267963" cy="42372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7" name="Chart 267"/>
          <p:cNvGraphicFramePr/>
          <p:nvPr/>
        </p:nvGraphicFramePr>
        <p:xfrm>
          <a:off x="4902219" y="1537609"/>
          <a:ext cx="4267963" cy="40895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p:cNvSpPr>
          <p:nvPr>
            <p:ph type="title"/>
          </p:nvPr>
        </p:nvSpPr>
        <p:spPr>
          <a:prstGeom prst="rect">
            <a:avLst/>
          </a:prstGeom>
        </p:spPr>
        <p:txBody>
          <a:bodyPr/>
          <a:lstStyle>
            <a:lvl1pPr defTabSz="384047">
              <a:defRPr sz="3696"/>
            </a:lvl1pPr>
          </a:lstStyle>
          <a:p>
            <a:r>
              <a:t>Accès Dossier informatique hospitalier </a:t>
            </a:r>
          </a:p>
        </p:txBody>
      </p:sp>
      <p:sp>
        <p:nvSpPr>
          <p:cNvPr id="270" name="Shape 270"/>
          <p:cNvSpPr>
            <a:spLocks noGrp="1"/>
          </p:cNvSpPr>
          <p:nvPr>
            <p:ph type="body" idx="1"/>
          </p:nvPr>
        </p:nvSpPr>
        <p:spPr>
          <a:prstGeom prst="rect">
            <a:avLst/>
          </a:prstGeom>
        </p:spPr>
        <p:txBody>
          <a:bodyPr/>
          <a:lstStyle/>
          <a:p>
            <a:pPr marL="0" indent="0">
              <a:buSzTx/>
              <a:buFontTx/>
              <a:buNone/>
            </a:pPr>
            <a:endParaRPr/>
          </a:p>
        </p:txBody>
      </p:sp>
      <p:graphicFrame>
        <p:nvGraphicFramePr>
          <p:cNvPr id="271" name="Chart 271"/>
          <p:cNvGraphicFramePr/>
          <p:nvPr/>
        </p:nvGraphicFramePr>
        <p:xfrm>
          <a:off x="772583" y="1828551"/>
          <a:ext cx="2883397" cy="37342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2" name="Chart 272"/>
          <p:cNvGraphicFramePr/>
          <p:nvPr/>
        </p:nvGraphicFramePr>
        <p:xfrm>
          <a:off x="4399357" y="2369856"/>
          <a:ext cx="4343401" cy="3490783"/>
        </p:xfrm>
        <a:graphic>
          <a:graphicData uri="http://schemas.openxmlformats.org/drawingml/2006/chart">
            <c:chart xmlns:c="http://schemas.openxmlformats.org/drawingml/2006/chart" xmlns:r="http://schemas.openxmlformats.org/officeDocument/2006/relationships" r:id="rId3"/>
          </a:graphicData>
        </a:graphic>
      </p:graphicFrame>
      <p:sp>
        <p:nvSpPr>
          <p:cNvPr id="273" name="Shape 273"/>
          <p:cNvSpPr/>
          <p:nvPr/>
        </p:nvSpPr>
        <p:spPr>
          <a:xfrm>
            <a:off x="3873748" y="4053681"/>
            <a:ext cx="1396504" cy="495235"/>
          </a:xfrm>
          <a:prstGeom prst="rightArrow">
            <a:avLst>
              <a:gd name="adj1" fmla="val 32000"/>
              <a:gd name="adj2" fmla="val 164124"/>
            </a:avLst>
          </a:prstGeom>
          <a:solidFill>
            <a:srgbClr val="FFFFFF"/>
          </a:solidFill>
          <a:ln w="25400">
            <a:solidFill>
              <a:schemeClr val="accent1"/>
            </a:solidFill>
          </a:ln>
          <a:effectLst>
            <a:outerShdw blurRad="38100" dist="23000" dir="5400000" rotWithShape="0">
              <a:srgbClr val="000000">
                <a:alpha val="35000"/>
              </a:srgbClr>
            </a:outerShdw>
          </a:effectLst>
        </p:spPr>
        <p:txBody>
          <a:bodyPr lIns="45719" rIns="45719" anchor="ctr"/>
          <a:lstStyle/>
          <a:p>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title" idx="4294967295"/>
          </p:nvPr>
        </p:nvSpPr>
        <p:spPr>
          <a:xfrm>
            <a:off x="0" y="274638"/>
            <a:ext cx="8229600" cy="1143001"/>
          </a:xfrm>
          <a:prstGeom prst="rect">
            <a:avLst/>
          </a:prstGeom>
        </p:spPr>
        <p:txBody>
          <a:bodyPr/>
          <a:lstStyle>
            <a:lvl1pPr>
              <a:defRPr sz="4000"/>
            </a:lvl1pPr>
          </a:lstStyle>
          <a:p>
            <a:r>
              <a:t>Population </a:t>
            </a:r>
          </a:p>
        </p:txBody>
      </p:sp>
      <p:graphicFrame>
        <p:nvGraphicFramePr>
          <p:cNvPr id="124" name="Table 124"/>
          <p:cNvGraphicFramePr/>
          <p:nvPr/>
        </p:nvGraphicFramePr>
        <p:xfrm>
          <a:off x="498927" y="1417637"/>
          <a:ext cx="4038772" cy="2042160"/>
        </p:xfrm>
        <a:graphic>
          <a:graphicData uri="http://schemas.openxmlformats.org/drawingml/2006/table">
            <a:tbl>
              <a:tblPr firstRow="1">
                <a:tableStyleId>{4C3C2611-4C71-4FC5-86AE-919BDF0F9419}</a:tableStyleId>
              </a:tblPr>
              <a:tblGrid>
                <a:gridCol w="1451276"/>
                <a:gridCol w="1284303"/>
                <a:gridCol w="1303193"/>
              </a:tblGrid>
              <a:tr h="338866">
                <a:tc>
                  <a:txBody>
                    <a:bodyPr/>
                    <a:lstStyle/>
                    <a:p>
                      <a:pPr algn="ctr">
                        <a:defRPr sz="1800"/>
                      </a:pPr>
                      <a:endParaRPr/>
                    </a:p>
                  </a:txBody>
                  <a:tcPr marL="45720" marR="45720" horzOverflow="overflow"/>
                </a:tc>
                <a:tc>
                  <a:txBody>
                    <a:bodyPr/>
                    <a:lstStyle/>
                    <a:p>
                      <a:pPr algn="ctr">
                        <a:defRPr sz="1800" b="0"/>
                      </a:pPr>
                      <a:r>
                        <a:rPr sz="1600" b="1"/>
                        <a:t>N</a:t>
                      </a:r>
                    </a:p>
                  </a:txBody>
                  <a:tcPr marL="45720" marR="45720" horzOverflow="overflow"/>
                </a:tc>
                <a:tc>
                  <a:txBody>
                    <a:bodyPr/>
                    <a:lstStyle/>
                    <a:p>
                      <a:pPr algn="ctr">
                        <a:defRPr sz="1800" b="0"/>
                      </a:pPr>
                      <a:r>
                        <a:rPr sz="1600" b="1"/>
                        <a:t>%</a:t>
                      </a:r>
                    </a:p>
                  </a:txBody>
                  <a:tcPr marL="45720" marR="45720" horzOverflow="overflow"/>
                </a:tc>
              </a:tr>
              <a:tr h="310627">
                <a:tc>
                  <a:txBody>
                    <a:bodyPr/>
                    <a:lstStyle/>
                    <a:p>
                      <a:pPr algn="l">
                        <a:defRPr sz="1800"/>
                      </a:pPr>
                      <a:r>
                        <a:rPr sz="1600"/>
                        <a:t>Hommes</a:t>
                      </a:r>
                    </a:p>
                  </a:txBody>
                  <a:tcPr marL="45720" marR="45720" horzOverflow="overflow"/>
                </a:tc>
                <a:tc>
                  <a:txBody>
                    <a:bodyPr/>
                    <a:lstStyle/>
                    <a:p>
                      <a:pPr algn="ctr">
                        <a:defRPr sz="1800"/>
                      </a:pPr>
                      <a:r>
                        <a:rPr sz="1400"/>
                        <a:t>420</a:t>
                      </a:r>
                    </a:p>
                  </a:txBody>
                  <a:tcPr marL="45720" marR="45720" horzOverflow="overflow"/>
                </a:tc>
                <a:tc>
                  <a:txBody>
                    <a:bodyPr/>
                    <a:lstStyle/>
                    <a:p>
                      <a:pPr algn="ctr">
                        <a:defRPr sz="1800"/>
                      </a:pPr>
                      <a:r>
                        <a:rPr sz="1400"/>
                        <a:t>68,9</a:t>
                      </a:r>
                    </a:p>
                  </a:txBody>
                  <a:tcPr marL="45720" marR="45720" horzOverflow="overflow">
                    <a:solidFill>
                      <a:schemeClr val="accent2">
                        <a:alpha val="20000"/>
                      </a:schemeClr>
                    </a:solidFill>
                  </a:tcPr>
                </a:tc>
              </a:tr>
              <a:tr h="310627">
                <a:tc>
                  <a:txBody>
                    <a:bodyPr/>
                    <a:lstStyle/>
                    <a:p>
                      <a:pPr algn="l">
                        <a:defRPr sz="1800"/>
                      </a:pPr>
                      <a:r>
                        <a:rPr sz="1600"/>
                        <a:t>Femmes</a:t>
                      </a:r>
                    </a:p>
                  </a:txBody>
                  <a:tcPr marL="45720" marR="45720" horzOverflow="overflow">
                    <a:noFill/>
                  </a:tcPr>
                </a:tc>
                <a:tc>
                  <a:txBody>
                    <a:bodyPr/>
                    <a:lstStyle/>
                    <a:p>
                      <a:pPr algn="ctr">
                        <a:defRPr sz="1800"/>
                      </a:pPr>
                      <a:r>
                        <a:rPr sz="1400"/>
                        <a:t>179</a:t>
                      </a:r>
                    </a:p>
                  </a:txBody>
                  <a:tcPr marL="45720" marR="45720" horzOverflow="overflow">
                    <a:noFill/>
                  </a:tcPr>
                </a:tc>
                <a:tc>
                  <a:txBody>
                    <a:bodyPr/>
                    <a:lstStyle/>
                    <a:p>
                      <a:pPr algn="ctr">
                        <a:defRPr sz="1800"/>
                      </a:pPr>
                      <a:r>
                        <a:rPr sz="1400"/>
                        <a:t>29,3</a:t>
                      </a:r>
                    </a:p>
                  </a:txBody>
                  <a:tcPr marL="45720" marR="45720" horzOverflow="overflow">
                    <a:noFill/>
                  </a:tcPr>
                </a:tc>
              </a:tr>
              <a:tr h="310627">
                <a:tc>
                  <a:txBody>
                    <a:bodyPr/>
                    <a:lstStyle/>
                    <a:p>
                      <a:pPr algn="l">
                        <a:defRPr sz="1800"/>
                      </a:pPr>
                      <a:r>
                        <a:rPr sz="1600"/>
                        <a:t>Transgenres</a:t>
                      </a:r>
                    </a:p>
                  </a:txBody>
                  <a:tcPr marL="45720" marR="45720" horzOverflow="overflow"/>
                </a:tc>
                <a:tc>
                  <a:txBody>
                    <a:bodyPr/>
                    <a:lstStyle/>
                    <a:p>
                      <a:pPr algn="ctr">
                        <a:defRPr sz="1800"/>
                      </a:pPr>
                      <a:r>
                        <a:rPr sz="1400"/>
                        <a:t>11</a:t>
                      </a:r>
                    </a:p>
                  </a:txBody>
                  <a:tcPr marL="45720" marR="45720" horzOverflow="overflow"/>
                </a:tc>
                <a:tc>
                  <a:txBody>
                    <a:bodyPr/>
                    <a:lstStyle/>
                    <a:p>
                      <a:pPr algn="ctr">
                        <a:defRPr sz="1800"/>
                      </a:pPr>
                      <a:r>
                        <a:rPr sz="1400"/>
                        <a:t>1,8</a:t>
                      </a:r>
                    </a:p>
                  </a:txBody>
                  <a:tcPr marL="45720" marR="45720" horzOverflow="overflow"/>
                </a:tc>
              </a:tr>
              <a:tr h="310627">
                <a:tc>
                  <a:txBody>
                    <a:bodyPr/>
                    <a:lstStyle/>
                    <a:p>
                      <a:pPr algn="l">
                        <a:defRPr sz="1800"/>
                      </a:pPr>
                      <a:r>
                        <a:rPr sz="1600"/>
                        <a:t>DM</a:t>
                      </a:r>
                    </a:p>
                  </a:txBody>
                  <a:tcPr marL="45720" marR="45720" horzOverflow="overflow">
                    <a:noFill/>
                  </a:tcPr>
                </a:tc>
                <a:tc>
                  <a:txBody>
                    <a:bodyPr/>
                    <a:lstStyle/>
                    <a:p>
                      <a:pPr algn="ctr">
                        <a:defRPr sz="1800"/>
                      </a:pPr>
                      <a:r>
                        <a:rPr sz="1400"/>
                        <a:t>20</a:t>
                      </a:r>
                    </a:p>
                  </a:txBody>
                  <a:tcPr marL="45720" marR="45720" horzOverflow="overflow">
                    <a:noFill/>
                  </a:tcPr>
                </a:tc>
                <a:tc>
                  <a:txBody>
                    <a:bodyPr/>
                    <a:lstStyle/>
                    <a:p>
                      <a:pPr algn="ctr">
                        <a:defRPr sz="1800"/>
                      </a:pPr>
                      <a:r>
                        <a:rPr sz="1400"/>
                        <a:t>-</a:t>
                      </a:r>
                    </a:p>
                  </a:txBody>
                  <a:tcPr marL="45720" marR="45720" horzOverflow="overflow">
                    <a:noFill/>
                  </a:tcPr>
                </a:tc>
              </a:tr>
              <a:tr h="310627">
                <a:tc>
                  <a:txBody>
                    <a:bodyPr/>
                    <a:lstStyle/>
                    <a:p>
                      <a:pPr algn="l">
                        <a:defRPr sz="1800"/>
                      </a:pPr>
                      <a:r>
                        <a:rPr sz="1600"/>
                        <a:t>total</a:t>
                      </a:r>
                    </a:p>
                  </a:txBody>
                  <a:tcPr marL="45720" marR="45720" horzOverflow="overflow">
                    <a:lnB w="12700">
                      <a:solidFill>
                        <a:srgbClr val="000000"/>
                      </a:solidFill>
                    </a:lnB>
                  </a:tcPr>
                </a:tc>
                <a:tc>
                  <a:txBody>
                    <a:bodyPr/>
                    <a:lstStyle/>
                    <a:p>
                      <a:pPr algn="ctr">
                        <a:defRPr sz="1800"/>
                      </a:pPr>
                      <a:r>
                        <a:rPr sz="1400"/>
                        <a:t>630</a:t>
                      </a:r>
                    </a:p>
                  </a:txBody>
                  <a:tcPr marL="45720" marR="45720" horzOverflow="overflow">
                    <a:lnB w="12700">
                      <a:solidFill>
                        <a:srgbClr val="000000"/>
                      </a:solidFill>
                    </a:lnB>
                  </a:tcPr>
                </a:tc>
                <a:tc>
                  <a:txBody>
                    <a:bodyPr/>
                    <a:lstStyle/>
                    <a:p>
                      <a:pPr algn="ctr">
                        <a:defRPr sz="1800"/>
                      </a:pPr>
                      <a:r>
                        <a:rPr sz="1400"/>
                        <a:t>100</a:t>
                      </a:r>
                    </a:p>
                  </a:txBody>
                  <a:tcPr marL="45720" marR="45720" horzOverflow="overflow">
                    <a:lnB w="12700">
                      <a:solidFill>
                        <a:srgbClr val="000000"/>
                      </a:solidFill>
                    </a:lnB>
                  </a:tcPr>
                </a:tc>
              </a:tr>
            </a:tbl>
          </a:graphicData>
        </a:graphic>
      </p:graphicFrame>
      <p:graphicFrame>
        <p:nvGraphicFramePr>
          <p:cNvPr id="125" name="Table 125"/>
          <p:cNvGraphicFramePr/>
          <p:nvPr/>
        </p:nvGraphicFramePr>
        <p:xfrm>
          <a:off x="499501" y="4005236"/>
          <a:ext cx="4038199" cy="1928308"/>
        </p:xfrm>
        <a:graphic>
          <a:graphicData uri="http://schemas.openxmlformats.org/drawingml/2006/table">
            <a:tbl>
              <a:tblPr firstRow="1">
                <a:tableStyleId>{4C3C2611-4C71-4FC5-86AE-919BDF0F9419}</a:tableStyleId>
              </a:tblPr>
              <a:tblGrid>
                <a:gridCol w="890257"/>
                <a:gridCol w="657039"/>
                <a:gridCol w="817768"/>
                <a:gridCol w="865496"/>
                <a:gridCol w="807639"/>
              </a:tblGrid>
              <a:tr h="423739">
                <a:tc>
                  <a:txBody>
                    <a:bodyPr/>
                    <a:lstStyle/>
                    <a:p>
                      <a:pPr algn="l">
                        <a:defRPr sz="1800" b="0"/>
                      </a:pPr>
                      <a:r>
                        <a:rPr sz="1400" b="1"/>
                        <a:t>AGE</a:t>
                      </a:r>
                    </a:p>
                  </a:txBody>
                  <a:tcPr marL="45720" marR="45720" horzOverflow="overflow"/>
                </a:tc>
                <a:tc>
                  <a:txBody>
                    <a:bodyPr/>
                    <a:lstStyle/>
                    <a:p>
                      <a:pPr algn="l">
                        <a:defRPr sz="1800" b="0"/>
                      </a:pPr>
                      <a:r>
                        <a:rPr sz="1400" b="1"/>
                        <a:t>N=574</a:t>
                      </a:r>
                    </a:p>
                  </a:txBody>
                  <a:tcPr marL="45720" marR="45720" horzOverflow="overflow"/>
                </a:tc>
                <a:tc>
                  <a:txBody>
                    <a:bodyPr/>
                    <a:lstStyle/>
                    <a:p>
                      <a:pPr algn="l">
                        <a:defRPr sz="1800" b="0"/>
                      </a:pPr>
                      <a:r>
                        <a:rPr sz="1400" b="1"/>
                        <a:t>Femmes</a:t>
                      </a:r>
                    </a:p>
                  </a:txBody>
                  <a:tcPr marL="45720" marR="45720" horzOverflow="overflow"/>
                </a:tc>
                <a:tc>
                  <a:txBody>
                    <a:bodyPr/>
                    <a:lstStyle/>
                    <a:p>
                      <a:pPr algn="l">
                        <a:defRPr sz="1800" b="0"/>
                      </a:pPr>
                      <a:r>
                        <a:rPr sz="1400" b="1"/>
                        <a:t>Hommes</a:t>
                      </a:r>
                    </a:p>
                  </a:txBody>
                  <a:tcPr marL="45720" marR="45720" horzOverflow="overflow"/>
                </a:tc>
                <a:tc>
                  <a:txBody>
                    <a:bodyPr/>
                    <a:lstStyle/>
                    <a:p>
                      <a:pPr algn="l">
                        <a:defRPr sz="1800" b="0"/>
                      </a:pPr>
                      <a:r>
                        <a:rPr sz="1400" b="1"/>
                        <a:t>Trans</a:t>
                      </a:r>
                    </a:p>
                  </a:txBody>
                  <a:tcPr marL="45720" marR="45720" horzOverflow="overflow"/>
                </a:tc>
              </a:tr>
              <a:tr h="437879">
                <a:tc>
                  <a:txBody>
                    <a:bodyPr/>
                    <a:lstStyle/>
                    <a:p>
                      <a:pPr algn="l">
                        <a:defRPr sz="1800"/>
                      </a:pPr>
                      <a:r>
                        <a:rPr sz="1400"/>
                        <a:t>Min</a:t>
                      </a:r>
                    </a:p>
                  </a:txBody>
                  <a:tcPr marL="45720" marR="45720" horzOverflow="overflow"/>
                </a:tc>
                <a:tc>
                  <a:txBody>
                    <a:bodyPr/>
                    <a:lstStyle/>
                    <a:p>
                      <a:pPr algn="ctr">
                        <a:defRPr sz="1800"/>
                      </a:pPr>
                      <a:r>
                        <a:rPr sz="1400"/>
                        <a:t>19</a:t>
                      </a:r>
                    </a:p>
                  </a:txBody>
                  <a:tcPr marL="45720" marR="45720" horzOverflow="overflow"/>
                </a:tc>
                <a:tc>
                  <a:txBody>
                    <a:bodyPr/>
                    <a:lstStyle/>
                    <a:p>
                      <a:pPr algn="ctr">
                        <a:defRPr sz="1800"/>
                      </a:pPr>
                      <a:r>
                        <a:rPr sz="1400"/>
                        <a:t>25</a:t>
                      </a:r>
                    </a:p>
                  </a:txBody>
                  <a:tcPr marL="45720" marR="45720" horzOverflow="overflow"/>
                </a:tc>
                <a:tc>
                  <a:txBody>
                    <a:bodyPr/>
                    <a:lstStyle/>
                    <a:p>
                      <a:pPr algn="ctr">
                        <a:defRPr sz="1800"/>
                      </a:pPr>
                      <a:r>
                        <a:rPr sz="1400"/>
                        <a:t>19</a:t>
                      </a:r>
                    </a:p>
                  </a:txBody>
                  <a:tcPr marL="45720" marR="45720" horzOverflow="overflow"/>
                </a:tc>
                <a:tc>
                  <a:txBody>
                    <a:bodyPr/>
                    <a:lstStyle/>
                    <a:p>
                      <a:pPr algn="ctr">
                        <a:defRPr sz="1800"/>
                      </a:pPr>
                      <a:r>
                        <a:rPr sz="1400"/>
                        <a:t>34</a:t>
                      </a:r>
                    </a:p>
                  </a:txBody>
                  <a:tcPr marL="45720" marR="45720" horzOverflow="overflow"/>
                </a:tc>
              </a:tr>
              <a:tr h="628811">
                <a:tc>
                  <a:txBody>
                    <a:bodyPr/>
                    <a:lstStyle/>
                    <a:p>
                      <a:pPr algn="l">
                        <a:defRPr sz="1800"/>
                      </a:pPr>
                      <a:r>
                        <a:rPr sz="1400"/>
                        <a:t>Moyenne</a:t>
                      </a:r>
                    </a:p>
                  </a:txBody>
                  <a:tcPr marL="45720" marR="45720" horzOverflow="overflow">
                    <a:noFill/>
                  </a:tcPr>
                </a:tc>
                <a:tc>
                  <a:txBody>
                    <a:bodyPr/>
                    <a:lstStyle/>
                    <a:p>
                      <a:pPr algn="ctr">
                        <a:defRPr sz="1800"/>
                      </a:pPr>
                      <a:r>
                        <a:rPr sz="1400"/>
                        <a:t>49,2</a:t>
                      </a:r>
                    </a:p>
                  </a:txBody>
                  <a:tcPr marL="45720" marR="45720" horzOverflow="overflow">
                    <a:solidFill>
                      <a:schemeClr val="accent2"/>
                    </a:solidFill>
                  </a:tcPr>
                </a:tc>
                <a:tc>
                  <a:txBody>
                    <a:bodyPr/>
                    <a:lstStyle/>
                    <a:p>
                      <a:pPr algn="ctr">
                        <a:defRPr sz="1800"/>
                      </a:pPr>
                      <a:r>
                        <a:rPr sz="1400"/>
                        <a:t>46,9</a:t>
                      </a:r>
                    </a:p>
                  </a:txBody>
                  <a:tcPr marL="45720" marR="45720" horzOverflow="overflow">
                    <a:noFill/>
                  </a:tcPr>
                </a:tc>
                <a:tc>
                  <a:txBody>
                    <a:bodyPr/>
                    <a:lstStyle/>
                    <a:p>
                      <a:pPr algn="ctr">
                        <a:defRPr sz="1800"/>
                      </a:pPr>
                      <a:r>
                        <a:rPr sz="1400"/>
                        <a:t>50,8</a:t>
                      </a:r>
                    </a:p>
                  </a:txBody>
                  <a:tcPr marL="45720" marR="45720" horzOverflow="overflow">
                    <a:noFill/>
                  </a:tcPr>
                </a:tc>
                <a:tc>
                  <a:txBody>
                    <a:bodyPr/>
                    <a:lstStyle/>
                    <a:p>
                      <a:pPr algn="ctr">
                        <a:defRPr sz="1800"/>
                      </a:pPr>
                      <a:r>
                        <a:rPr sz="1400"/>
                        <a:t>39,2</a:t>
                      </a:r>
                    </a:p>
                  </a:txBody>
                  <a:tcPr marL="45720" marR="45720" horzOverflow="overflow">
                    <a:noFill/>
                  </a:tcPr>
                </a:tc>
              </a:tr>
              <a:tr h="437879">
                <a:tc>
                  <a:txBody>
                    <a:bodyPr/>
                    <a:lstStyle/>
                    <a:p>
                      <a:pPr algn="l">
                        <a:defRPr sz="1800"/>
                      </a:pPr>
                      <a:r>
                        <a:rPr sz="1400"/>
                        <a:t>Max</a:t>
                      </a:r>
                    </a:p>
                  </a:txBody>
                  <a:tcPr marL="45720" marR="45720" horzOverflow="overflow">
                    <a:lnB w="12700">
                      <a:solidFill>
                        <a:srgbClr val="000000"/>
                      </a:solidFill>
                    </a:lnB>
                  </a:tcPr>
                </a:tc>
                <a:tc>
                  <a:txBody>
                    <a:bodyPr/>
                    <a:lstStyle/>
                    <a:p>
                      <a:pPr algn="ctr">
                        <a:defRPr sz="1800"/>
                      </a:pPr>
                      <a:r>
                        <a:rPr sz="1400"/>
                        <a:t>85</a:t>
                      </a:r>
                    </a:p>
                  </a:txBody>
                  <a:tcPr marL="45720" marR="45720" horzOverflow="overflow">
                    <a:lnB w="12700">
                      <a:solidFill>
                        <a:srgbClr val="000000"/>
                      </a:solidFill>
                    </a:lnB>
                  </a:tcPr>
                </a:tc>
                <a:tc>
                  <a:txBody>
                    <a:bodyPr/>
                    <a:lstStyle/>
                    <a:p>
                      <a:pPr algn="ctr">
                        <a:defRPr sz="1800"/>
                      </a:pPr>
                      <a:r>
                        <a:rPr sz="1400"/>
                        <a:t>73</a:t>
                      </a:r>
                    </a:p>
                  </a:txBody>
                  <a:tcPr marL="45720" marR="45720" horzOverflow="overflow">
                    <a:lnB w="12700">
                      <a:solidFill>
                        <a:srgbClr val="000000"/>
                      </a:solidFill>
                    </a:lnB>
                  </a:tcPr>
                </a:tc>
                <a:tc>
                  <a:txBody>
                    <a:bodyPr/>
                    <a:lstStyle/>
                    <a:p>
                      <a:pPr algn="ctr">
                        <a:defRPr sz="1800"/>
                      </a:pPr>
                      <a:r>
                        <a:rPr sz="1400"/>
                        <a:t>85</a:t>
                      </a:r>
                    </a:p>
                  </a:txBody>
                  <a:tcPr marL="45720" marR="45720" horzOverflow="overflow">
                    <a:lnB w="12700">
                      <a:solidFill>
                        <a:srgbClr val="000000"/>
                      </a:solidFill>
                    </a:lnB>
                  </a:tcPr>
                </a:tc>
                <a:tc>
                  <a:txBody>
                    <a:bodyPr/>
                    <a:lstStyle/>
                    <a:p>
                      <a:pPr algn="ctr">
                        <a:defRPr sz="1800"/>
                      </a:pPr>
                      <a:r>
                        <a:rPr sz="1400"/>
                        <a:t>48</a:t>
                      </a:r>
                    </a:p>
                  </a:txBody>
                  <a:tcPr marL="45720" marR="45720" horzOverflow="overflow">
                    <a:lnB w="12700">
                      <a:solidFill>
                        <a:srgbClr val="000000"/>
                      </a:solidFill>
                    </a:lnB>
                  </a:tcPr>
                </a:tc>
              </a:tr>
            </a:tbl>
          </a:graphicData>
        </a:graphic>
      </p:graphicFrame>
      <p:graphicFrame>
        <p:nvGraphicFramePr>
          <p:cNvPr id="126" name="Table 126"/>
          <p:cNvGraphicFramePr/>
          <p:nvPr/>
        </p:nvGraphicFramePr>
        <p:xfrm>
          <a:off x="5219181" y="1417637"/>
          <a:ext cx="3202515" cy="4613711"/>
        </p:xfrm>
        <a:graphic>
          <a:graphicData uri="http://schemas.openxmlformats.org/drawingml/2006/table">
            <a:tbl>
              <a:tblPr firstRow="1">
                <a:tableStyleId>{4C3C2611-4C71-4FC5-86AE-919BDF0F9419}</a:tableStyleId>
              </a:tblPr>
              <a:tblGrid>
                <a:gridCol w="1067505"/>
                <a:gridCol w="1067505"/>
                <a:gridCol w="1067505"/>
              </a:tblGrid>
              <a:tr h="492126">
                <a:tc>
                  <a:txBody>
                    <a:bodyPr/>
                    <a:lstStyle/>
                    <a:p>
                      <a:pPr algn="ctr">
                        <a:defRPr sz="1800" b="0"/>
                      </a:pPr>
                      <a:r>
                        <a:rPr b="1"/>
                        <a:t>AGE</a:t>
                      </a:r>
                    </a:p>
                  </a:txBody>
                  <a:tcPr marL="45720" marR="45720" horzOverflow="overflow"/>
                </a:tc>
                <a:tc>
                  <a:txBody>
                    <a:bodyPr/>
                    <a:lstStyle/>
                    <a:p>
                      <a:pPr algn="ctr">
                        <a:defRPr sz="1800" b="0"/>
                      </a:pPr>
                      <a:r>
                        <a:rPr b="1"/>
                        <a:t>N</a:t>
                      </a:r>
                    </a:p>
                  </a:txBody>
                  <a:tcPr marL="45720" marR="45720" horzOverflow="overflow"/>
                </a:tc>
                <a:tc>
                  <a:txBody>
                    <a:bodyPr/>
                    <a:lstStyle/>
                    <a:p>
                      <a:pPr algn="ctr">
                        <a:defRPr sz="1800" b="0"/>
                      </a:pPr>
                      <a:r>
                        <a:rPr b="1"/>
                        <a:t>%</a:t>
                      </a:r>
                    </a:p>
                  </a:txBody>
                  <a:tcPr marL="45720" marR="45720" horzOverflow="overflow"/>
                </a:tc>
              </a:tr>
              <a:tr h="514775">
                <a:tc>
                  <a:txBody>
                    <a:bodyPr/>
                    <a:lstStyle/>
                    <a:p>
                      <a:pPr algn="ctr">
                        <a:defRPr sz="1800"/>
                      </a:pPr>
                      <a:r>
                        <a:rPr sz="1400"/>
                        <a:t>15-29 ans</a:t>
                      </a:r>
                    </a:p>
                  </a:txBody>
                  <a:tcPr marL="45720" marR="45720" horzOverflow="overflow"/>
                </a:tc>
                <a:tc>
                  <a:txBody>
                    <a:bodyPr/>
                    <a:lstStyle/>
                    <a:p>
                      <a:pPr algn="ctr">
                        <a:defRPr sz="1800"/>
                      </a:pPr>
                      <a:r>
                        <a:rPr sz="1400"/>
                        <a:t>37</a:t>
                      </a:r>
                    </a:p>
                  </a:txBody>
                  <a:tcPr marL="45720" marR="45720" horzOverflow="overflow"/>
                </a:tc>
                <a:tc>
                  <a:txBody>
                    <a:bodyPr/>
                    <a:lstStyle/>
                    <a:p>
                      <a:pPr algn="ctr">
                        <a:defRPr sz="1800"/>
                      </a:pPr>
                      <a:r>
                        <a:rPr sz="1400"/>
                        <a:t>6,4</a:t>
                      </a:r>
                    </a:p>
                  </a:txBody>
                  <a:tcPr marL="45720" marR="45720" horzOverflow="overflow"/>
                </a:tc>
              </a:tr>
              <a:tr h="514775">
                <a:tc>
                  <a:txBody>
                    <a:bodyPr/>
                    <a:lstStyle/>
                    <a:p>
                      <a:pPr algn="ctr">
                        <a:defRPr sz="1800"/>
                      </a:pPr>
                      <a:r>
                        <a:rPr sz="1400"/>
                        <a:t>30-39</a:t>
                      </a:r>
                    </a:p>
                  </a:txBody>
                  <a:tcPr marL="45720" marR="45720" horzOverflow="overflow">
                    <a:noFill/>
                  </a:tcPr>
                </a:tc>
                <a:tc>
                  <a:txBody>
                    <a:bodyPr/>
                    <a:lstStyle/>
                    <a:p>
                      <a:pPr algn="ctr">
                        <a:defRPr sz="1800"/>
                      </a:pPr>
                      <a:r>
                        <a:rPr sz="1400"/>
                        <a:t>80</a:t>
                      </a:r>
                    </a:p>
                  </a:txBody>
                  <a:tcPr marL="45720" marR="45720" horzOverflow="overflow">
                    <a:noFill/>
                  </a:tcPr>
                </a:tc>
                <a:tc>
                  <a:txBody>
                    <a:bodyPr/>
                    <a:lstStyle/>
                    <a:p>
                      <a:pPr algn="ctr">
                        <a:defRPr sz="1800"/>
                      </a:pPr>
                      <a:r>
                        <a:rPr sz="1400"/>
                        <a:t>13,9</a:t>
                      </a:r>
                    </a:p>
                  </a:txBody>
                  <a:tcPr marL="45720" marR="45720" horzOverflow="overflow">
                    <a:noFill/>
                  </a:tcPr>
                </a:tc>
              </a:tr>
              <a:tr h="514775">
                <a:tc>
                  <a:txBody>
                    <a:bodyPr/>
                    <a:lstStyle/>
                    <a:p>
                      <a:pPr algn="ctr">
                        <a:defRPr sz="1800"/>
                      </a:pPr>
                      <a:r>
                        <a:rPr sz="1400"/>
                        <a:t>40-49</a:t>
                      </a:r>
                    </a:p>
                  </a:txBody>
                  <a:tcPr marL="45720" marR="45720" horzOverflow="overflow"/>
                </a:tc>
                <a:tc>
                  <a:txBody>
                    <a:bodyPr/>
                    <a:lstStyle/>
                    <a:p>
                      <a:pPr algn="ctr">
                        <a:defRPr sz="1800"/>
                      </a:pPr>
                      <a:r>
                        <a:rPr sz="1400"/>
                        <a:t>174</a:t>
                      </a:r>
                    </a:p>
                  </a:txBody>
                  <a:tcPr marL="45720" marR="45720" horzOverflow="overflow"/>
                </a:tc>
                <a:tc>
                  <a:txBody>
                    <a:bodyPr/>
                    <a:lstStyle/>
                    <a:p>
                      <a:pPr algn="ctr">
                        <a:defRPr sz="1800"/>
                      </a:pPr>
                      <a:r>
                        <a:rPr sz="1400"/>
                        <a:t>30,3</a:t>
                      </a:r>
                    </a:p>
                  </a:txBody>
                  <a:tcPr marL="45720" marR="45720" horzOverflow="overflow"/>
                </a:tc>
              </a:tr>
              <a:tr h="514775">
                <a:tc>
                  <a:txBody>
                    <a:bodyPr/>
                    <a:lstStyle/>
                    <a:p>
                      <a:pPr algn="ctr">
                        <a:defRPr sz="1800"/>
                      </a:pPr>
                      <a:r>
                        <a:rPr sz="1400"/>
                        <a:t>50-59</a:t>
                      </a:r>
                    </a:p>
                  </a:txBody>
                  <a:tcPr marL="45720" marR="45720" horzOverflow="overflow">
                    <a:noFill/>
                  </a:tcPr>
                </a:tc>
                <a:tc>
                  <a:txBody>
                    <a:bodyPr/>
                    <a:lstStyle/>
                    <a:p>
                      <a:pPr algn="ctr">
                        <a:defRPr sz="1800"/>
                      </a:pPr>
                      <a:r>
                        <a:rPr sz="1400"/>
                        <a:t>199</a:t>
                      </a:r>
                    </a:p>
                  </a:txBody>
                  <a:tcPr marL="45720" marR="45720" horzOverflow="overflow">
                    <a:noFill/>
                  </a:tcPr>
                </a:tc>
                <a:tc>
                  <a:txBody>
                    <a:bodyPr/>
                    <a:lstStyle/>
                    <a:p>
                      <a:pPr algn="ctr">
                        <a:defRPr sz="1800"/>
                      </a:pPr>
                      <a:r>
                        <a:rPr sz="1400"/>
                        <a:t>34,7</a:t>
                      </a:r>
                    </a:p>
                  </a:txBody>
                  <a:tcPr marL="45720" marR="45720" horzOverflow="overflow">
                    <a:solidFill>
                      <a:srgbClr val="F2DCDB"/>
                    </a:solidFill>
                  </a:tcPr>
                </a:tc>
              </a:tr>
              <a:tr h="514775">
                <a:tc>
                  <a:txBody>
                    <a:bodyPr/>
                    <a:lstStyle/>
                    <a:p>
                      <a:pPr algn="ctr">
                        <a:defRPr sz="1800"/>
                      </a:pPr>
                      <a:r>
                        <a:rPr sz="1400"/>
                        <a:t>60-69</a:t>
                      </a:r>
                    </a:p>
                  </a:txBody>
                  <a:tcPr marL="45720" marR="45720" horzOverflow="overflow"/>
                </a:tc>
                <a:tc>
                  <a:txBody>
                    <a:bodyPr/>
                    <a:lstStyle/>
                    <a:p>
                      <a:pPr algn="ctr">
                        <a:defRPr sz="1800"/>
                      </a:pPr>
                      <a:r>
                        <a:rPr sz="1400"/>
                        <a:t>67</a:t>
                      </a:r>
                    </a:p>
                  </a:txBody>
                  <a:tcPr marL="45720" marR="45720" horzOverflow="overflow"/>
                </a:tc>
                <a:tc>
                  <a:txBody>
                    <a:bodyPr/>
                    <a:lstStyle/>
                    <a:p>
                      <a:pPr algn="ctr">
                        <a:defRPr sz="1800"/>
                      </a:pPr>
                      <a:r>
                        <a:rPr sz="1400"/>
                        <a:t>11,7</a:t>
                      </a:r>
                    </a:p>
                  </a:txBody>
                  <a:tcPr marL="45720" marR="45720" horzOverflow="overflow">
                    <a:solidFill>
                      <a:srgbClr val="F2DCDB"/>
                    </a:solidFill>
                  </a:tcPr>
                </a:tc>
              </a:tr>
              <a:tr h="514775">
                <a:tc>
                  <a:txBody>
                    <a:bodyPr/>
                    <a:lstStyle/>
                    <a:p>
                      <a:pPr algn="ctr">
                        <a:defRPr sz="1800"/>
                      </a:pPr>
                      <a:r>
                        <a:rPr sz="1400"/>
                        <a:t>70-79</a:t>
                      </a:r>
                    </a:p>
                  </a:txBody>
                  <a:tcPr marL="45720" marR="45720" horzOverflow="overflow">
                    <a:noFill/>
                  </a:tcPr>
                </a:tc>
                <a:tc>
                  <a:txBody>
                    <a:bodyPr/>
                    <a:lstStyle/>
                    <a:p>
                      <a:pPr algn="ctr">
                        <a:defRPr sz="1800"/>
                      </a:pPr>
                      <a:r>
                        <a:rPr sz="1400"/>
                        <a:t>10</a:t>
                      </a:r>
                    </a:p>
                  </a:txBody>
                  <a:tcPr marL="45720" marR="45720" horzOverflow="overflow">
                    <a:noFill/>
                  </a:tcPr>
                </a:tc>
                <a:tc>
                  <a:txBody>
                    <a:bodyPr/>
                    <a:lstStyle/>
                    <a:p>
                      <a:pPr algn="ctr">
                        <a:defRPr sz="1800"/>
                      </a:pPr>
                      <a:r>
                        <a:rPr sz="1400"/>
                        <a:t>2,3</a:t>
                      </a:r>
                    </a:p>
                  </a:txBody>
                  <a:tcPr marL="45720" marR="45720" horzOverflow="overflow">
                    <a:solidFill>
                      <a:srgbClr val="F2DCDB"/>
                    </a:solidFill>
                  </a:tcPr>
                </a:tc>
              </a:tr>
              <a:tr h="514775">
                <a:tc>
                  <a:txBody>
                    <a:bodyPr/>
                    <a:lstStyle/>
                    <a:p>
                      <a:pPr algn="ctr">
                        <a:defRPr sz="1800"/>
                      </a:pPr>
                      <a:r>
                        <a:rPr sz="1400"/>
                        <a:t>80-89</a:t>
                      </a:r>
                    </a:p>
                  </a:txBody>
                  <a:tcPr marL="45720" marR="45720" horzOverflow="overflow"/>
                </a:tc>
                <a:tc>
                  <a:txBody>
                    <a:bodyPr/>
                    <a:lstStyle/>
                    <a:p>
                      <a:pPr algn="ctr">
                        <a:defRPr sz="1800"/>
                      </a:pPr>
                      <a:r>
                        <a:rPr sz="1400"/>
                        <a:t>4</a:t>
                      </a:r>
                    </a:p>
                  </a:txBody>
                  <a:tcPr marL="45720" marR="45720" horzOverflow="overflow"/>
                </a:tc>
                <a:tc>
                  <a:txBody>
                    <a:bodyPr/>
                    <a:lstStyle/>
                    <a:p>
                      <a:pPr algn="ctr">
                        <a:defRPr sz="1800"/>
                      </a:pPr>
                      <a:r>
                        <a:rPr sz="1400"/>
                        <a:t>0,7</a:t>
                      </a:r>
                    </a:p>
                  </a:txBody>
                  <a:tcPr marL="45720" marR="45720" horzOverflow="overflow">
                    <a:solidFill>
                      <a:srgbClr val="F2DCDB"/>
                    </a:solidFill>
                  </a:tcPr>
                </a:tc>
              </a:tr>
              <a:tr h="514775">
                <a:tc>
                  <a:txBody>
                    <a:bodyPr/>
                    <a:lstStyle/>
                    <a:p>
                      <a:pPr algn="ctr">
                        <a:defRPr sz="1800"/>
                      </a:pPr>
                      <a:r>
                        <a:rPr sz="1400"/>
                        <a:t>total
(DM 56)</a:t>
                      </a:r>
                    </a:p>
                  </a:txBody>
                  <a:tcPr marL="45720" marR="45720" horzOverflow="overflow">
                    <a:lnB w="12700">
                      <a:solidFill>
                        <a:srgbClr val="000000"/>
                      </a:solidFill>
                    </a:lnB>
                    <a:noFill/>
                  </a:tcPr>
                </a:tc>
                <a:tc>
                  <a:txBody>
                    <a:bodyPr/>
                    <a:lstStyle/>
                    <a:p>
                      <a:pPr algn="ctr">
                        <a:defRPr sz="1800"/>
                      </a:pPr>
                      <a:r>
                        <a:rPr sz="1400"/>
                        <a:t>574</a:t>
                      </a:r>
                    </a:p>
                  </a:txBody>
                  <a:tcPr marL="45720" marR="45720" horzOverflow="overflow">
                    <a:lnB w="12700">
                      <a:solidFill>
                        <a:srgbClr val="000000"/>
                      </a:solidFill>
                    </a:lnB>
                    <a:solidFill>
                      <a:srgbClr val="F2DCDB"/>
                    </a:solidFill>
                  </a:tcPr>
                </a:tc>
                <a:tc>
                  <a:txBody>
                    <a:bodyPr/>
                    <a:lstStyle/>
                    <a:p>
                      <a:pPr algn="ctr">
                        <a:defRPr sz="1800"/>
                      </a:pPr>
                      <a:r>
                        <a:rPr sz="1400"/>
                        <a:t>100</a:t>
                      </a:r>
                    </a:p>
                  </a:txBody>
                  <a:tcPr marL="45720" marR="45720" horzOverflow="overflow">
                    <a:lnB w="12700">
                      <a:solidFill>
                        <a:srgbClr val="000000"/>
                      </a:solidFill>
                    </a:lnB>
                    <a:noFill/>
                  </a:tcPr>
                </a:tc>
              </a:tr>
            </a:tbl>
          </a:graphicData>
        </a:graphic>
      </p:graphicFrame>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5" name="Shape 275"/>
          <p:cNvSpPr>
            <a:spLocks noGrp="1"/>
          </p:cNvSpPr>
          <p:nvPr>
            <p:ph type="title"/>
          </p:nvPr>
        </p:nvSpPr>
        <p:spPr>
          <a:prstGeom prst="rect">
            <a:avLst/>
          </a:prstGeom>
        </p:spPr>
        <p:txBody>
          <a:bodyPr/>
          <a:lstStyle>
            <a:lvl1pPr defTabSz="452627">
              <a:defRPr sz="4356"/>
            </a:lvl1pPr>
          </a:lstStyle>
          <a:p>
            <a:r>
              <a:t>Carnet d’adresse, commentaires</a:t>
            </a:r>
          </a:p>
        </p:txBody>
      </p:sp>
      <p:sp>
        <p:nvSpPr>
          <p:cNvPr id="276" name="Shape 276"/>
          <p:cNvSpPr>
            <a:spLocks noGrp="1"/>
          </p:cNvSpPr>
          <p:nvPr>
            <p:ph type="body" idx="1"/>
          </p:nvPr>
        </p:nvSpPr>
        <p:spPr>
          <a:prstGeom prst="rect">
            <a:avLst/>
          </a:prstGeom>
        </p:spPr>
        <p:txBody>
          <a:bodyPr/>
          <a:lstStyle/>
          <a:p>
            <a:pPr marL="189697" indent="-189697" defTabSz="393192">
              <a:spcBef>
                <a:spcPts val="600"/>
              </a:spcBef>
              <a:buFontTx/>
              <a:defRPr sz="2064"/>
            </a:pPr>
            <a:r>
              <a:t>57,1 % des médecins sont d’accord pour faire partie d’un carnet d’adresse pour les PVVIH recherchant un MT</a:t>
            </a:r>
          </a:p>
          <a:p>
            <a:pPr marL="189697" indent="-189697" defTabSz="393192">
              <a:spcBef>
                <a:spcPts val="600"/>
              </a:spcBef>
              <a:buFontTx/>
              <a:defRPr sz="1892"/>
            </a:pPr>
            <a:endParaRPr/>
          </a:p>
          <a:p>
            <a:pPr marL="294894" indent="-294894" defTabSz="393192">
              <a:spcBef>
                <a:spcPts val="400"/>
              </a:spcBef>
              <a:defRPr sz="2064"/>
            </a:pPr>
            <a:r>
              <a:t>« Créer un vrai lien ville-hôpital en faisant se connaître les acteurs. Optimiser les formations régulièrement des MG »</a:t>
            </a:r>
          </a:p>
          <a:p>
            <a:pPr marL="294894" indent="-294894" defTabSz="393192">
              <a:spcBef>
                <a:spcPts val="400"/>
              </a:spcBef>
              <a:defRPr sz="2064"/>
            </a:pPr>
            <a:r>
              <a:t>« D’accord pour PEC PVVIH dans la mesure du possible et si MH joue le jeu  : CR rapide, transmissions examens hospitaliers, délégation de suivi, formation par envoie d’avis argumentés et d’articles, disponibilité si besoin » </a:t>
            </a:r>
          </a:p>
          <a:p>
            <a:pPr marL="294894" indent="-294894" defTabSz="393192">
              <a:spcBef>
                <a:spcPts val="400"/>
              </a:spcBef>
              <a:defRPr sz="2064"/>
            </a:pPr>
            <a:r>
              <a:t>« Quid de la prescription initiale de ville »</a:t>
            </a:r>
          </a:p>
          <a:p>
            <a:pPr marL="294894" indent="-294894" defTabSz="393192">
              <a:spcBef>
                <a:spcPts val="400"/>
              </a:spcBef>
              <a:defRPr sz="2064"/>
            </a:pPr>
            <a:r>
              <a:t>« Carnet d’adresse seulement pour mon réseau »</a:t>
            </a:r>
          </a:p>
          <a:p>
            <a:pPr marL="294894" indent="-294894" defTabSz="393192">
              <a:spcBef>
                <a:spcPts val="400"/>
              </a:spcBef>
              <a:defRPr sz="2064"/>
            </a:pPr>
            <a:r>
              <a:t>« Le plus important : pouvoir joindre le MH par téléphone ou mail sécurisé »</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Shape 278"/>
          <p:cNvSpPr>
            <a:spLocks noGrp="1"/>
          </p:cNvSpPr>
          <p:nvPr>
            <p:ph type="title"/>
          </p:nvPr>
        </p:nvSpPr>
        <p:spPr>
          <a:prstGeom prst="rect">
            <a:avLst/>
          </a:prstGeom>
        </p:spPr>
        <p:txBody>
          <a:bodyPr/>
          <a:lstStyle/>
          <a:p>
            <a:r>
              <a:t>Conclusion</a:t>
            </a:r>
          </a:p>
        </p:txBody>
      </p:sp>
      <p:sp>
        <p:nvSpPr>
          <p:cNvPr id="279" name="Shape 279"/>
          <p:cNvSpPr>
            <a:spLocks noGrp="1"/>
          </p:cNvSpPr>
          <p:nvPr>
            <p:ph type="body" idx="1"/>
          </p:nvPr>
        </p:nvSpPr>
        <p:spPr>
          <a:xfrm>
            <a:off x="457200" y="1600200"/>
            <a:ext cx="8229600" cy="4525963"/>
          </a:xfrm>
          <a:prstGeom prst="rect">
            <a:avLst/>
          </a:prstGeom>
        </p:spPr>
        <p:txBody>
          <a:bodyPr/>
          <a:lstStyle/>
          <a:p>
            <a:pPr marL="342900" indent="-342900">
              <a:lnSpc>
                <a:spcPct val="90000"/>
              </a:lnSpc>
              <a:spcBef>
                <a:spcPts val="600"/>
              </a:spcBef>
              <a:defRPr sz="2500"/>
            </a:pPr>
            <a:r>
              <a:t>MG orientés ++ largement favorables (87,5%) à un suivi conjoint avec des demandes FORMATION et COMMUNICATION améliorée ++ téléphone ou mail, courrier rapide</a:t>
            </a:r>
            <a:endParaRPr sz="2900"/>
          </a:p>
          <a:p>
            <a:pPr>
              <a:lnSpc>
                <a:spcPct val="90000"/>
              </a:lnSpc>
              <a:spcBef>
                <a:spcPts val="600"/>
              </a:spcBef>
              <a:buSzTx/>
              <a:buNone/>
              <a:defRPr sz="2800"/>
            </a:pPr>
            <a:endParaRPr sz="2900"/>
          </a:p>
          <a:p>
            <a:pPr marL="342900" indent="-342900">
              <a:lnSpc>
                <a:spcPct val="90000"/>
              </a:lnSpc>
              <a:spcBef>
                <a:spcPts val="600"/>
              </a:spcBef>
              <a:defRPr sz="2500"/>
            </a:pPr>
            <a:r>
              <a:t>Partagés sur la convention de suivi mais largement d’accord pour en tester l’utilisation</a:t>
            </a:r>
            <a:endParaRPr sz="2900"/>
          </a:p>
          <a:p>
            <a:pPr>
              <a:lnSpc>
                <a:spcPct val="90000"/>
              </a:lnSpc>
              <a:spcBef>
                <a:spcPts val="600"/>
              </a:spcBef>
              <a:buSzTx/>
              <a:buNone/>
              <a:defRPr sz="2800"/>
            </a:pPr>
            <a:endParaRPr sz="2900"/>
          </a:p>
          <a:p>
            <a:pPr marL="342900" indent="-342900">
              <a:lnSpc>
                <a:spcPct val="90000"/>
              </a:lnSpc>
              <a:spcBef>
                <a:spcPts val="600"/>
              </a:spcBef>
              <a:defRPr sz="2500"/>
            </a:pPr>
            <a:r>
              <a:t>Dossier informatisé commun ++ protocoles de suivis (intérêt VIH Clic et guide)</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1" name="Shape 281"/>
          <p:cNvSpPr>
            <a:spLocks noGrp="1"/>
          </p:cNvSpPr>
          <p:nvPr>
            <p:ph type="ctrTitle"/>
          </p:nvPr>
        </p:nvSpPr>
        <p:spPr>
          <a:prstGeom prst="rect">
            <a:avLst/>
          </a:prstGeom>
        </p:spPr>
        <p:txBody>
          <a:bodyPr/>
          <a:lstStyle/>
          <a:p>
            <a:r>
              <a:t>ENQUETE PHARMACIENS</a:t>
            </a:r>
          </a:p>
        </p:txBody>
      </p:sp>
      <p:sp>
        <p:nvSpPr>
          <p:cNvPr id="282" name="Shape 282"/>
          <p:cNvSpPr>
            <a:spLocks noGrp="1"/>
          </p:cNvSpPr>
          <p:nvPr>
            <p:ph type="subTitle" sz="quarter" idx="1"/>
          </p:nvPr>
        </p:nvSpPr>
        <p:spPr>
          <a:prstGeom prst="rect">
            <a:avLst/>
          </a:prstGeom>
        </p:spPr>
        <p:txBody>
          <a:bodyPr/>
          <a:lstStyle>
            <a:lvl1pPr>
              <a:defRPr>
                <a:solidFill>
                  <a:srgbClr val="558ED5"/>
                </a:solidFill>
              </a:defRPr>
            </a:lvl1pPr>
          </a:lstStyle>
          <a:p>
            <a:r>
              <a:t>1/ Officinaux</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4" name="Shape 284"/>
          <p:cNvSpPr>
            <a:spLocks noGrp="1"/>
          </p:cNvSpPr>
          <p:nvPr>
            <p:ph type="title"/>
          </p:nvPr>
        </p:nvSpPr>
        <p:spPr>
          <a:prstGeom prst="rect">
            <a:avLst/>
          </a:prstGeom>
        </p:spPr>
        <p:txBody>
          <a:bodyPr/>
          <a:lstStyle/>
          <a:p>
            <a:r>
              <a:t>Recrutement</a:t>
            </a:r>
          </a:p>
        </p:txBody>
      </p:sp>
      <p:sp>
        <p:nvSpPr>
          <p:cNvPr id="285" name="Shape 285"/>
          <p:cNvSpPr>
            <a:spLocks noGrp="1"/>
          </p:cNvSpPr>
          <p:nvPr>
            <p:ph type="body" idx="1"/>
          </p:nvPr>
        </p:nvSpPr>
        <p:spPr>
          <a:xfrm>
            <a:off x="457200" y="1600200"/>
            <a:ext cx="8229600" cy="4525963"/>
          </a:xfrm>
          <a:prstGeom prst="rect">
            <a:avLst/>
          </a:prstGeom>
        </p:spPr>
        <p:txBody>
          <a:bodyPr/>
          <a:lstStyle/>
          <a:p>
            <a:pPr marL="312039" indent="-312039" defTabSz="416052">
              <a:lnSpc>
                <a:spcPct val="90000"/>
              </a:lnSpc>
              <a:spcBef>
                <a:spcPts val="600"/>
              </a:spcBef>
              <a:defRPr sz="2912"/>
            </a:pPr>
            <a:r>
              <a:t>Les réseaux respectifs des COREVIH (peu) puis URPS pharma IDF par mail  </a:t>
            </a:r>
          </a:p>
          <a:p>
            <a:pPr marL="312039" indent="-312039" defTabSz="416052">
              <a:lnSpc>
                <a:spcPct val="90000"/>
              </a:lnSpc>
              <a:spcBef>
                <a:spcPts val="600"/>
              </a:spcBef>
              <a:defRPr sz="2912"/>
            </a:pPr>
            <a:endParaRPr/>
          </a:p>
          <a:p>
            <a:pPr marL="312039" indent="-312039" defTabSz="416052">
              <a:lnSpc>
                <a:spcPct val="90000"/>
              </a:lnSpc>
              <a:spcBef>
                <a:spcPts val="600"/>
              </a:spcBef>
              <a:defRPr sz="2912"/>
            </a:pPr>
            <a:endParaRPr/>
          </a:p>
          <a:p>
            <a:pPr marL="312039" indent="-312039" defTabSz="416052">
              <a:lnSpc>
                <a:spcPct val="90000"/>
              </a:lnSpc>
              <a:spcBef>
                <a:spcPts val="600"/>
              </a:spcBef>
              <a:defRPr sz="2912"/>
            </a:pPr>
            <a:r>
              <a:t>Non sélectionnés </a:t>
            </a:r>
          </a:p>
          <a:p>
            <a:pPr marL="312039" indent="-312039" defTabSz="416052">
              <a:lnSpc>
                <a:spcPct val="90000"/>
              </a:lnSpc>
              <a:spcBef>
                <a:spcPts val="600"/>
              </a:spcBef>
              <a:defRPr sz="2912"/>
            </a:pPr>
            <a:endParaRPr/>
          </a:p>
          <a:p>
            <a:pPr marL="312039" indent="-312039" defTabSz="416052">
              <a:lnSpc>
                <a:spcPct val="90000"/>
              </a:lnSpc>
              <a:spcBef>
                <a:spcPts val="600"/>
              </a:spcBef>
              <a:defRPr sz="2912"/>
            </a:pPr>
            <a:r>
              <a:t>Envoyé à  3638 pharmacies, ouvert par 755</a:t>
            </a:r>
          </a:p>
          <a:p>
            <a:pPr marL="312039" indent="-312039" defTabSz="416052">
              <a:lnSpc>
                <a:spcPct val="90000"/>
              </a:lnSpc>
              <a:spcBef>
                <a:spcPts val="600"/>
              </a:spcBef>
              <a:defRPr sz="2912"/>
            </a:pPr>
            <a:endParaRPr/>
          </a:p>
          <a:p>
            <a:pPr marL="312039" indent="-312039" defTabSz="416052">
              <a:lnSpc>
                <a:spcPct val="90000"/>
              </a:lnSpc>
              <a:spcBef>
                <a:spcPts val="600"/>
              </a:spcBef>
              <a:defRPr sz="2912"/>
            </a:pPr>
            <a:r>
              <a:t>88 réponses en 3 semaines (taux de réponse 11,6%)</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7" name="Shape 287"/>
          <p:cNvSpPr>
            <a:spLocks noGrp="1"/>
          </p:cNvSpPr>
          <p:nvPr>
            <p:ph type="title"/>
          </p:nvPr>
        </p:nvSpPr>
        <p:spPr>
          <a:xfrm>
            <a:off x="457200" y="274638"/>
            <a:ext cx="8039176" cy="837926"/>
          </a:xfrm>
          <a:prstGeom prst="rect">
            <a:avLst/>
          </a:prstGeom>
        </p:spPr>
        <p:txBody>
          <a:bodyPr/>
          <a:lstStyle/>
          <a:p>
            <a:r>
              <a:t>Population</a:t>
            </a:r>
          </a:p>
        </p:txBody>
      </p:sp>
      <p:sp>
        <p:nvSpPr>
          <p:cNvPr id="288" name="Shape 288"/>
          <p:cNvSpPr>
            <a:spLocks noGrp="1"/>
          </p:cNvSpPr>
          <p:nvPr>
            <p:ph type="body" idx="4294967295"/>
          </p:nvPr>
        </p:nvSpPr>
        <p:spPr>
          <a:xfrm>
            <a:off x="457200" y="1247419"/>
            <a:ext cx="8229600" cy="4878744"/>
          </a:xfrm>
          <a:prstGeom prst="rect">
            <a:avLst/>
          </a:prstGeom>
        </p:spPr>
        <p:txBody>
          <a:bodyPr/>
          <a:lstStyle>
            <a:lvl1pPr>
              <a:spcBef>
                <a:spcPts val="400"/>
              </a:spcBef>
              <a:defRPr sz="1800"/>
            </a:lvl1pPr>
          </a:lstStyle>
          <a:p>
            <a:r>
              <a:t>62,5 % de femmes, 37,5 % d’hommes</a:t>
            </a:r>
          </a:p>
        </p:txBody>
      </p:sp>
      <p:graphicFrame>
        <p:nvGraphicFramePr>
          <p:cNvPr id="289" name="Chart 289"/>
          <p:cNvGraphicFramePr/>
          <p:nvPr/>
        </p:nvGraphicFramePr>
        <p:xfrm>
          <a:off x="540886" y="2169671"/>
          <a:ext cx="3585025" cy="35638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0" name="Chart 290"/>
          <p:cNvGraphicFramePr/>
          <p:nvPr/>
        </p:nvGraphicFramePr>
        <p:xfrm>
          <a:off x="4916451" y="2568812"/>
          <a:ext cx="3970142" cy="30830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2" name="Shape 292"/>
          <p:cNvSpPr>
            <a:spLocks noGrp="1"/>
          </p:cNvSpPr>
          <p:nvPr>
            <p:ph type="title"/>
          </p:nvPr>
        </p:nvSpPr>
        <p:spPr>
          <a:prstGeom prst="rect">
            <a:avLst/>
          </a:prstGeom>
        </p:spPr>
        <p:txBody>
          <a:bodyPr>
            <a:normAutofit fontScale="90000"/>
          </a:bodyPr>
          <a:lstStyle/>
          <a:p>
            <a:pPr defTabSz="416052">
              <a:defRPr sz="3549"/>
            </a:pPr>
            <a:r>
              <a:t>Age </a:t>
            </a:r>
            <a:br/>
            <a:r>
              <a:t>Moyenne 51,7 ans </a:t>
            </a:r>
          </a:p>
        </p:txBody>
      </p:sp>
      <p:pic>
        <p:nvPicPr>
          <p:cNvPr id="293" name="image2.png" descr="image.png"/>
          <p:cNvPicPr>
            <a:picLocks noChangeAspect="1"/>
          </p:cNvPicPr>
          <p:nvPr/>
        </p:nvPicPr>
        <p:blipFill>
          <a:blip r:embed="rId2">
            <a:extLst/>
          </a:blip>
          <a:stretch>
            <a:fillRect/>
          </a:stretch>
        </p:blipFill>
        <p:spPr>
          <a:xfrm>
            <a:off x="912708" y="1600200"/>
            <a:ext cx="7318584" cy="4525963"/>
          </a:xfrm>
          <a:prstGeom prst="rect">
            <a:avLst/>
          </a:prstGeom>
          <a:ln w="12700">
            <a:miter lim="400000"/>
          </a:ln>
        </p:spPr>
      </p:pic>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5" name="Shape 295"/>
          <p:cNvSpPr>
            <a:spLocks noGrp="1"/>
          </p:cNvSpPr>
          <p:nvPr>
            <p:ph type="title"/>
          </p:nvPr>
        </p:nvSpPr>
        <p:spPr>
          <a:xfrm>
            <a:off x="457200" y="470580"/>
            <a:ext cx="8229600" cy="1143001"/>
          </a:xfrm>
          <a:prstGeom prst="rect">
            <a:avLst/>
          </a:prstGeom>
        </p:spPr>
        <p:txBody>
          <a:bodyPr/>
          <a:lstStyle/>
          <a:p>
            <a:r>
              <a:t>Formation/collaboration</a:t>
            </a:r>
          </a:p>
        </p:txBody>
      </p:sp>
      <p:sp>
        <p:nvSpPr>
          <p:cNvPr id="296" name="Shape 296"/>
          <p:cNvSpPr>
            <a:spLocks noGrp="1"/>
          </p:cNvSpPr>
          <p:nvPr>
            <p:ph type="body" idx="1"/>
          </p:nvPr>
        </p:nvSpPr>
        <p:spPr>
          <a:prstGeom prst="rect">
            <a:avLst/>
          </a:prstGeom>
        </p:spPr>
        <p:txBody>
          <a:bodyPr/>
          <a:lstStyle/>
          <a:p>
            <a:pPr marL="0" indent="0" defTabSz="438911">
              <a:buSzTx/>
              <a:buFontTx/>
              <a:buNone/>
              <a:defRPr sz="2688" b="1"/>
            </a:pPr>
            <a:r>
              <a:t>61,4 % PHARMACIENS (54/88)</a:t>
            </a:r>
          </a:p>
          <a:p>
            <a:pPr marL="0" indent="0" defTabSz="438911">
              <a:buSzTx/>
              <a:buFontTx/>
              <a:buNone/>
              <a:defRPr sz="2496"/>
            </a:pPr>
            <a:r>
              <a:t>- Non validantes (soirées d’échanges etc.) 68,5%</a:t>
            </a:r>
          </a:p>
          <a:p>
            <a:pPr marL="0" indent="0" defTabSz="438911">
              <a:buSzTx/>
              <a:buFontTx/>
              <a:buNone/>
              <a:defRPr sz="2496"/>
            </a:pPr>
            <a:r>
              <a:t>- DPC 7,4 %</a:t>
            </a:r>
          </a:p>
          <a:p>
            <a:pPr marL="0" indent="0" defTabSz="438911">
              <a:buSzTx/>
              <a:buFontTx/>
              <a:buNone/>
              <a:defRPr sz="2496"/>
            </a:pPr>
            <a:r>
              <a:t>- Autre 18,5 %</a:t>
            </a:r>
          </a:p>
          <a:p>
            <a:pPr marL="0" indent="0" defTabSz="438911">
              <a:buSzTx/>
              <a:buFontTx/>
              <a:buNone/>
              <a:defRPr sz="2496"/>
            </a:pPr>
            <a:endParaRPr/>
          </a:p>
          <a:p>
            <a:pPr marL="0" indent="0" defTabSz="438911">
              <a:buSzTx/>
              <a:buFontTx/>
              <a:buNone/>
              <a:defRPr sz="2496" b="1"/>
            </a:pPr>
            <a:r>
              <a:t>Collaboration Hôpital : 8% des pharmaciens</a:t>
            </a:r>
          </a:p>
          <a:p>
            <a:pPr marL="0" indent="0" defTabSz="438911">
              <a:buSzTx/>
              <a:buFontTx/>
              <a:buNone/>
              <a:defRPr sz="2496" b="1"/>
            </a:pPr>
            <a:r>
              <a:t>Thèmes cités (7 pharmaciens)</a:t>
            </a:r>
          </a:p>
          <a:p>
            <a:pPr marL="329184" indent="-329184" defTabSz="438911">
              <a:buSzTx/>
              <a:buNone/>
              <a:defRPr sz="2304"/>
            </a:pPr>
            <a:endParaRPr/>
          </a:p>
          <a:p>
            <a:pPr marL="329184" indent="-329184" defTabSz="438911">
              <a:spcBef>
                <a:spcPts val="500"/>
              </a:spcBef>
              <a:buSzTx/>
              <a:buNone/>
              <a:defRPr sz="2304"/>
            </a:pPr>
            <a:r>
              <a:t>Périnatalité , Addictions, Douleur, VIH, infectiologie, Oncologie , Diabète, néphrologie</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8" name="Shape 298"/>
          <p:cNvSpPr>
            <a:spLocks noGrp="1"/>
          </p:cNvSpPr>
          <p:nvPr>
            <p:ph type="title"/>
          </p:nvPr>
        </p:nvSpPr>
        <p:spPr>
          <a:prstGeom prst="rect">
            <a:avLst/>
          </a:prstGeom>
        </p:spPr>
        <p:txBody>
          <a:bodyPr/>
          <a:lstStyle/>
          <a:p>
            <a:pPr lvl="1"/>
            <a:r>
              <a:t>Dispensation ARV</a:t>
            </a:r>
          </a:p>
        </p:txBody>
      </p:sp>
      <p:sp>
        <p:nvSpPr>
          <p:cNvPr id="299" name="Shape 299"/>
          <p:cNvSpPr>
            <a:spLocks noGrp="1"/>
          </p:cNvSpPr>
          <p:nvPr>
            <p:ph type="body" idx="1"/>
          </p:nvPr>
        </p:nvSpPr>
        <p:spPr>
          <a:xfrm>
            <a:off x="313871" y="207038"/>
            <a:ext cx="8372929" cy="6298029"/>
          </a:xfrm>
          <a:prstGeom prst="rect">
            <a:avLst/>
          </a:prstGeom>
        </p:spPr>
        <p:txBody>
          <a:bodyPr/>
          <a:lstStyle/>
          <a:p>
            <a:pPr marL="0" indent="0">
              <a:buSzTx/>
              <a:buFontTx/>
              <a:buNone/>
            </a:pPr>
            <a:endParaRPr/>
          </a:p>
        </p:txBody>
      </p:sp>
      <p:graphicFrame>
        <p:nvGraphicFramePr>
          <p:cNvPr id="300" name="Chart 300"/>
          <p:cNvGraphicFramePr/>
          <p:nvPr/>
        </p:nvGraphicFramePr>
        <p:xfrm>
          <a:off x="312940" y="1291366"/>
          <a:ext cx="3057950" cy="33780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01" name="Chart 301"/>
          <p:cNvGraphicFramePr/>
          <p:nvPr/>
        </p:nvGraphicFramePr>
        <p:xfrm>
          <a:off x="2774405" y="2901337"/>
          <a:ext cx="3057950" cy="34329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2" name="Chart 302"/>
          <p:cNvGraphicFramePr/>
          <p:nvPr/>
        </p:nvGraphicFramePr>
        <p:xfrm>
          <a:off x="5683491" y="1428999"/>
          <a:ext cx="3457790" cy="348532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4" name="Shape 304"/>
          <p:cNvSpPr>
            <a:spLocks noGrp="1"/>
          </p:cNvSpPr>
          <p:nvPr>
            <p:ph type="title"/>
          </p:nvPr>
        </p:nvSpPr>
        <p:spPr>
          <a:prstGeom prst="rect">
            <a:avLst/>
          </a:prstGeom>
        </p:spPr>
        <p:txBody>
          <a:bodyPr/>
          <a:lstStyle/>
          <a:p>
            <a:r>
              <a:t>Dispensation ARV</a:t>
            </a:r>
          </a:p>
        </p:txBody>
      </p:sp>
      <p:sp>
        <p:nvSpPr>
          <p:cNvPr id="305" name="Shape 305"/>
          <p:cNvSpPr>
            <a:spLocks noGrp="1"/>
          </p:cNvSpPr>
          <p:nvPr>
            <p:ph type="body" idx="1"/>
          </p:nvPr>
        </p:nvSpPr>
        <p:spPr>
          <a:prstGeom prst="rect">
            <a:avLst/>
          </a:prstGeom>
        </p:spPr>
        <p:txBody>
          <a:bodyPr/>
          <a:lstStyle/>
          <a:p>
            <a:pPr marL="288035" indent="-288035" defTabSz="384047">
              <a:spcBef>
                <a:spcPts val="600"/>
              </a:spcBef>
              <a:defRPr sz="2016"/>
            </a:pPr>
            <a:r>
              <a:t>90,9 % des pharmaciens disposent d’un espace de confidentialité</a:t>
            </a:r>
          </a:p>
          <a:p>
            <a:pPr marL="288035" indent="-288035" defTabSz="384047">
              <a:spcBef>
                <a:spcPts val="600"/>
              </a:spcBef>
              <a:defRPr sz="2016"/>
            </a:pPr>
            <a:endParaRPr/>
          </a:p>
          <a:p>
            <a:pPr marL="288035" indent="-288035" defTabSz="384047">
              <a:spcBef>
                <a:spcPts val="600"/>
              </a:spcBef>
              <a:defRPr sz="2016"/>
            </a:pPr>
            <a:r>
              <a:t>La dispensation se fait</a:t>
            </a:r>
          </a:p>
          <a:p>
            <a:pPr marL="672083" lvl="1" indent="-288035" defTabSz="384047">
              <a:spcBef>
                <a:spcPts val="600"/>
              </a:spcBef>
              <a:buChar char="•"/>
              <a:defRPr sz="2016"/>
            </a:pPr>
            <a:r>
              <a:t>Au comptoir 75%  (63/84)</a:t>
            </a:r>
          </a:p>
          <a:p>
            <a:pPr marL="672083" lvl="1" indent="-288035" defTabSz="384047">
              <a:spcBef>
                <a:spcPts val="600"/>
              </a:spcBef>
              <a:buChar char="•"/>
              <a:defRPr sz="2016"/>
            </a:pPr>
            <a:r>
              <a:t>Comptoir/espace de confidentialité 25% (21/84)</a:t>
            </a:r>
          </a:p>
          <a:p>
            <a:pPr marL="672083" lvl="1" indent="-288035" defTabSz="384047">
              <a:spcBef>
                <a:spcPts val="600"/>
              </a:spcBef>
              <a:buChar char="•"/>
              <a:defRPr sz="2016"/>
            </a:pPr>
            <a:endParaRPr/>
          </a:p>
          <a:p>
            <a:pPr marL="288035" indent="-288035" defTabSz="384047">
              <a:spcBef>
                <a:spcPts val="600"/>
              </a:spcBef>
              <a:defRPr sz="2016"/>
            </a:pPr>
            <a:r>
              <a:t>Espace de confidentialité pour : </a:t>
            </a:r>
          </a:p>
          <a:p>
            <a:pPr marL="672083" lvl="1" indent="-288035" defTabSz="384047">
              <a:spcBef>
                <a:spcPts val="600"/>
              </a:spcBef>
              <a:buChar char="•"/>
              <a:defRPr sz="2016"/>
            </a:pPr>
            <a:r>
              <a:t>Première dispensation 33%</a:t>
            </a:r>
          </a:p>
          <a:p>
            <a:pPr marL="672083" lvl="1" indent="-288035" defTabSz="384047">
              <a:spcBef>
                <a:spcPts val="600"/>
              </a:spcBef>
              <a:buChar char="•"/>
              <a:defRPr sz="2016"/>
            </a:pPr>
            <a:r>
              <a:t>A la demande du patient 33 %</a:t>
            </a:r>
          </a:p>
          <a:p>
            <a:pPr marL="672083" lvl="1" indent="-288035" defTabSz="384047">
              <a:spcBef>
                <a:spcPts val="600"/>
              </a:spcBef>
              <a:buChar char="•"/>
              <a:defRPr sz="2016"/>
            </a:pPr>
            <a:r>
              <a:t>Pour préserver le secret médical 19%</a:t>
            </a:r>
          </a:p>
          <a:p>
            <a:pPr marL="672083" lvl="1" indent="-288035" defTabSz="384047">
              <a:spcBef>
                <a:spcPts val="600"/>
              </a:spcBef>
              <a:buChar char="•"/>
              <a:defRPr sz="2016"/>
            </a:pPr>
            <a:r>
              <a:t>Pour les patients ayant des difficultés de compréhension 14,3 % </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 name="Shape 307"/>
          <p:cNvSpPr>
            <a:spLocks noGrp="1"/>
          </p:cNvSpPr>
          <p:nvPr>
            <p:ph type="title"/>
          </p:nvPr>
        </p:nvSpPr>
        <p:spPr>
          <a:xfrm>
            <a:off x="331114" y="274638"/>
            <a:ext cx="8355686" cy="683324"/>
          </a:xfrm>
          <a:prstGeom prst="rect">
            <a:avLst/>
          </a:prstGeom>
        </p:spPr>
        <p:txBody>
          <a:bodyPr>
            <a:normAutofit fontScale="90000"/>
          </a:bodyPr>
          <a:lstStyle>
            <a:lvl1pPr defTabSz="425195">
              <a:defRPr sz="4092"/>
            </a:lvl1pPr>
          </a:lstStyle>
          <a:p>
            <a:r>
              <a:t>Dispensation ARV</a:t>
            </a:r>
          </a:p>
        </p:txBody>
      </p:sp>
      <p:sp>
        <p:nvSpPr>
          <p:cNvPr id="308" name="Shape 308"/>
          <p:cNvSpPr>
            <a:spLocks noGrp="1"/>
          </p:cNvSpPr>
          <p:nvPr>
            <p:ph type="body" idx="1"/>
          </p:nvPr>
        </p:nvSpPr>
        <p:spPr>
          <a:xfrm>
            <a:off x="322168" y="-9543"/>
            <a:ext cx="8148894" cy="6656772"/>
          </a:xfrm>
          <a:prstGeom prst="rect">
            <a:avLst/>
          </a:prstGeom>
        </p:spPr>
        <p:txBody>
          <a:bodyPr/>
          <a:lstStyle/>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a:p>
            <a:pPr marL="0" indent="0" defTabSz="448055">
              <a:buSzTx/>
              <a:buFontTx/>
              <a:buNone/>
              <a:defRPr sz="3136"/>
            </a:pPr>
            <a:endParaRPr/>
          </a:p>
        </p:txBody>
      </p:sp>
      <p:graphicFrame>
        <p:nvGraphicFramePr>
          <p:cNvPr id="309" name="Table 309"/>
          <p:cNvGraphicFramePr/>
          <p:nvPr/>
        </p:nvGraphicFramePr>
        <p:xfrm>
          <a:off x="670787" y="1207916"/>
          <a:ext cx="7802423" cy="5157948"/>
        </p:xfrm>
        <a:graphic>
          <a:graphicData uri="http://schemas.openxmlformats.org/drawingml/2006/table">
            <a:tbl>
              <a:tblPr firstRow="1" firstCol="1">
                <a:tableStyleId>{4C3C2611-4C71-4FC5-86AE-919BDF0F9419}</a:tableStyleId>
              </a:tblPr>
              <a:tblGrid>
                <a:gridCol w="1921907"/>
                <a:gridCol w="1759674"/>
                <a:gridCol w="1482040"/>
                <a:gridCol w="1139380"/>
                <a:gridCol w="1499422"/>
              </a:tblGrid>
              <a:tr h="341945">
                <a:tc>
                  <a:txBody>
                    <a:bodyPr/>
                    <a:lstStyle/>
                    <a:p>
                      <a:pPr algn="l">
                        <a:defRPr sz="1800" b="0"/>
                      </a:pPr>
                      <a:r>
                        <a:rPr sz="1400" b="1"/>
                        <a:t>Interrogez-vous sur  </a:t>
                      </a:r>
                    </a:p>
                  </a:txBody>
                  <a:tcPr marL="0" marR="0" marT="0" marB="0" horzOverflow="overflow">
                    <a:lnL w="12700">
                      <a:solidFill>
                        <a:srgbClr val="FFFFFF"/>
                      </a:solidFill>
                      <a:miter lim="400000"/>
                    </a:lnL>
                    <a:lnT w="12700">
                      <a:solidFill>
                        <a:srgbClr val="FFFFFF"/>
                      </a:solidFill>
                      <a:miter lim="400000"/>
                    </a:lnT>
                    <a:solidFill>
                      <a:schemeClr val="accent2"/>
                    </a:solidFill>
                  </a:tcPr>
                </a:tc>
                <a:tc>
                  <a:txBody>
                    <a:bodyPr/>
                    <a:lstStyle/>
                    <a:p>
                      <a:pPr algn="l">
                        <a:defRPr sz="1800" b="0"/>
                      </a:pPr>
                      <a:r>
                        <a:rPr sz="1400" b="1"/>
                        <a:t>Systématiquement</a:t>
                      </a:r>
                    </a:p>
                  </a:txBody>
                  <a:tcPr marL="0" marR="0" marT="0" marB="0" horzOverflow="overflow">
                    <a:lnT w="12700">
                      <a:solidFill>
                        <a:srgbClr val="FFFFFF"/>
                      </a:solidFill>
                      <a:miter lim="400000"/>
                    </a:lnT>
                    <a:solidFill>
                      <a:schemeClr val="accent2"/>
                    </a:solidFill>
                  </a:tcPr>
                </a:tc>
                <a:tc>
                  <a:txBody>
                    <a:bodyPr/>
                    <a:lstStyle/>
                    <a:p>
                      <a:pPr algn="l">
                        <a:defRPr sz="1800" b="0"/>
                      </a:pPr>
                      <a:r>
                        <a:rPr sz="1400" b="1"/>
                        <a:t>Régulièrement</a:t>
                      </a:r>
                    </a:p>
                  </a:txBody>
                  <a:tcPr marL="0" marR="0" marT="0" marB="0" horzOverflow="overflow">
                    <a:lnT w="12700">
                      <a:solidFill>
                        <a:srgbClr val="FFFFFF"/>
                      </a:solidFill>
                      <a:miter lim="400000"/>
                    </a:lnT>
                    <a:solidFill>
                      <a:schemeClr val="accent2"/>
                    </a:solidFill>
                  </a:tcPr>
                </a:tc>
                <a:tc>
                  <a:txBody>
                    <a:bodyPr/>
                    <a:lstStyle/>
                    <a:p>
                      <a:pPr algn="ctr">
                        <a:defRPr sz="1800" b="0"/>
                      </a:pPr>
                      <a:r>
                        <a:rPr sz="1400" b="1"/>
                        <a:t>Rarement</a:t>
                      </a:r>
                    </a:p>
                  </a:txBody>
                  <a:tcPr marL="0" marR="0" marT="0" marB="0" horzOverflow="overflow">
                    <a:lnT w="12700">
                      <a:solidFill>
                        <a:srgbClr val="FFFFFF"/>
                      </a:solidFill>
                      <a:miter lim="400000"/>
                    </a:lnT>
                    <a:solidFill>
                      <a:schemeClr val="accent2"/>
                    </a:solidFill>
                  </a:tcPr>
                </a:tc>
                <a:tc>
                  <a:txBody>
                    <a:bodyPr/>
                    <a:lstStyle/>
                    <a:p>
                      <a:pPr algn="ctr">
                        <a:defRPr sz="1800" b="0"/>
                      </a:pPr>
                      <a:r>
                        <a:rPr sz="1400" b="1"/>
                        <a:t>Jamais</a:t>
                      </a:r>
                    </a:p>
                  </a:txBody>
                  <a:tcPr marL="0" marR="0" marT="0" marB="0" horzOverflow="overflow">
                    <a:lnR w="12700">
                      <a:solidFill>
                        <a:srgbClr val="FFFFFF"/>
                      </a:solidFill>
                      <a:miter lim="400000"/>
                    </a:lnR>
                    <a:lnT w="12700">
                      <a:solidFill>
                        <a:srgbClr val="FFFFFF"/>
                      </a:solidFill>
                      <a:miter lim="400000"/>
                    </a:lnT>
                    <a:solidFill>
                      <a:schemeClr val="accent2"/>
                    </a:solidFill>
                  </a:tcPr>
                </a:tc>
              </a:tr>
              <a:tr h="660432">
                <a:tc>
                  <a:txBody>
                    <a:bodyPr/>
                    <a:lstStyle/>
                    <a:p>
                      <a:pPr algn="ctr">
                        <a:defRPr sz="1800" b="0"/>
                      </a:pPr>
                      <a:r>
                        <a:rPr sz="1400" b="1"/>
                        <a:t>Observance/adhésion au traitement</a:t>
                      </a:r>
                    </a:p>
                  </a:txBody>
                  <a:tcPr marL="0" marR="0" marT="0" marB="0" anchor="ctr" horzOverflow="overflow">
                    <a:lnL w="12700">
                      <a:solidFill>
                        <a:srgbClr val="FFFFFF"/>
                      </a:solidFill>
                      <a:miter lim="400000"/>
                    </a:lnL>
                    <a:solidFill>
                      <a:schemeClr val="accent2">
                        <a:lumOff val="23627"/>
                      </a:schemeClr>
                    </a:solidFill>
                  </a:tcPr>
                </a:tc>
                <a:tc>
                  <a:txBody>
                    <a:bodyPr/>
                    <a:lstStyle/>
                    <a:p>
                      <a:pPr algn="ctr">
                        <a:defRPr sz="1800"/>
                      </a:pPr>
                      <a:r>
                        <a:t>9,5 %</a:t>
                      </a:r>
                    </a:p>
                  </a:txBody>
                  <a:tcPr marL="0" marR="0" marT="0" marB="0" horzOverflow="overflow">
                    <a:solidFill>
                      <a:srgbClr val="FFFFFF"/>
                    </a:solidFill>
                  </a:tcPr>
                </a:tc>
                <a:tc>
                  <a:txBody>
                    <a:bodyPr/>
                    <a:lstStyle/>
                    <a:p>
                      <a:pPr algn="ctr">
                        <a:defRPr sz="1800"/>
                      </a:pPr>
                      <a:r>
                        <a:rPr sz="2000" b="1"/>
                        <a:t>63,1 %</a:t>
                      </a:r>
                    </a:p>
                  </a:txBody>
                  <a:tcPr marL="0" marR="0" marT="0" marB="0" horzOverflow="overflow">
                    <a:solidFill>
                      <a:srgbClr val="FFFFFF"/>
                    </a:solidFill>
                  </a:tcPr>
                </a:tc>
                <a:tc>
                  <a:txBody>
                    <a:bodyPr/>
                    <a:lstStyle/>
                    <a:p>
                      <a:pPr algn="ctr">
                        <a:defRPr sz="1800"/>
                      </a:pPr>
                      <a:r>
                        <a:t>25 %</a:t>
                      </a:r>
                    </a:p>
                  </a:txBody>
                  <a:tcPr marL="0" marR="0" marT="0" marB="0" horzOverflow="overflow">
                    <a:solidFill>
                      <a:srgbClr val="FFFFFF"/>
                    </a:solidFill>
                  </a:tcPr>
                </a:tc>
                <a:tc>
                  <a:txBody>
                    <a:bodyPr/>
                    <a:lstStyle/>
                    <a:p>
                      <a:pPr algn="ctr">
                        <a:defRPr sz="1800"/>
                      </a:pPr>
                      <a:r>
                        <a:t>2,4 %</a:t>
                      </a:r>
                    </a:p>
                  </a:txBody>
                  <a:tcPr marL="0" marR="0" marT="0" marB="0" horzOverflow="overflow">
                    <a:lnR w="12700">
                      <a:solidFill>
                        <a:srgbClr val="FFFFFF"/>
                      </a:solidFill>
                      <a:miter lim="400000"/>
                    </a:lnR>
                    <a:solidFill>
                      <a:srgbClr val="FFFFFF"/>
                    </a:solidFill>
                  </a:tcPr>
                </a:tc>
              </a:tr>
              <a:tr h="1132649">
                <a:tc>
                  <a:txBody>
                    <a:bodyPr/>
                    <a:lstStyle/>
                    <a:p>
                      <a:pPr algn="ctr">
                        <a:defRPr sz="1800" b="0"/>
                      </a:pPr>
                      <a:r>
                        <a:rPr sz="1400" b="1"/>
                        <a:t>Médicaments associés (automédication ou non)</a:t>
                      </a:r>
                    </a:p>
                  </a:txBody>
                  <a:tcPr marL="0" marR="0" marT="0" marB="0" horzOverflow="overflow">
                    <a:lnL w="12700">
                      <a:solidFill>
                        <a:srgbClr val="FFFFFF"/>
                      </a:solidFill>
                      <a:miter lim="400000"/>
                    </a:lnL>
                    <a:solidFill>
                      <a:schemeClr val="accent2">
                        <a:lumOff val="23627"/>
                      </a:schemeClr>
                    </a:solidFill>
                  </a:tcPr>
                </a:tc>
                <a:tc>
                  <a:txBody>
                    <a:bodyPr/>
                    <a:lstStyle/>
                    <a:p>
                      <a:pPr algn="ctr">
                        <a:defRPr sz="1800"/>
                      </a:pPr>
                      <a:r>
                        <a:t>10,7 %</a:t>
                      </a:r>
                    </a:p>
                  </a:txBody>
                  <a:tcPr marL="0" marR="0" marT="0" marB="0" horzOverflow="overflow">
                    <a:solidFill>
                      <a:srgbClr val="FFFFFF"/>
                    </a:solidFill>
                  </a:tcPr>
                </a:tc>
                <a:tc>
                  <a:txBody>
                    <a:bodyPr/>
                    <a:lstStyle/>
                    <a:p>
                      <a:pPr algn="ctr">
                        <a:defRPr sz="1800"/>
                      </a:pPr>
                      <a:r>
                        <a:rPr sz="2000" b="1"/>
                        <a:t>46,4 %</a:t>
                      </a:r>
                    </a:p>
                  </a:txBody>
                  <a:tcPr marL="0" marR="0" marT="0" marB="0" horzOverflow="overflow">
                    <a:solidFill>
                      <a:srgbClr val="FFFFFF"/>
                    </a:solidFill>
                  </a:tcPr>
                </a:tc>
                <a:tc>
                  <a:txBody>
                    <a:bodyPr/>
                    <a:lstStyle/>
                    <a:p>
                      <a:pPr algn="ctr">
                        <a:defRPr sz="1800"/>
                      </a:pPr>
                      <a:r>
                        <a:t>38,1 %</a:t>
                      </a:r>
                    </a:p>
                  </a:txBody>
                  <a:tcPr marL="0" marR="0" marT="0" marB="0" horzOverflow="overflow">
                    <a:solidFill>
                      <a:srgbClr val="FFFFFF"/>
                    </a:solidFill>
                  </a:tcPr>
                </a:tc>
                <a:tc>
                  <a:txBody>
                    <a:bodyPr/>
                    <a:lstStyle/>
                    <a:p>
                      <a:pPr algn="ctr">
                        <a:defRPr sz="1800"/>
                      </a:pPr>
                      <a:r>
                        <a:t>4,8 %</a:t>
                      </a:r>
                    </a:p>
                  </a:txBody>
                  <a:tcPr marL="0" marR="0" marT="0" marB="0" horzOverflow="overflow">
                    <a:lnR w="12700">
                      <a:solidFill>
                        <a:srgbClr val="FFFFFF"/>
                      </a:solidFill>
                      <a:miter lim="400000"/>
                    </a:lnR>
                    <a:solidFill>
                      <a:srgbClr val="FFFFFF"/>
                    </a:solidFill>
                  </a:tcPr>
                </a:tc>
              </a:tr>
              <a:tr h="932652">
                <a:tc>
                  <a:txBody>
                    <a:bodyPr/>
                    <a:lstStyle/>
                    <a:p>
                      <a:pPr algn="ctr">
                        <a:defRPr sz="1800" b="0"/>
                      </a:pPr>
                      <a:r>
                        <a:rPr sz="1400" b="1"/>
                        <a:t>Effets indésirables</a:t>
                      </a:r>
                    </a:p>
                  </a:txBody>
                  <a:tcPr marL="0" marR="0" marT="0" marB="0" horzOverflow="overflow">
                    <a:lnL w="12700">
                      <a:solidFill>
                        <a:srgbClr val="FFFFFF"/>
                      </a:solidFill>
                      <a:miter lim="400000"/>
                    </a:lnL>
                    <a:solidFill>
                      <a:schemeClr val="accent2">
                        <a:lumOff val="23627"/>
                      </a:schemeClr>
                    </a:solidFill>
                  </a:tcPr>
                </a:tc>
                <a:tc>
                  <a:txBody>
                    <a:bodyPr/>
                    <a:lstStyle/>
                    <a:p>
                      <a:pPr algn="ctr">
                        <a:defRPr sz="1800"/>
                      </a:pPr>
                      <a:r>
                        <a:t>9,5 %</a:t>
                      </a:r>
                    </a:p>
                  </a:txBody>
                  <a:tcPr marL="0" marR="0" marT="0" marB="0" horzOverflow="overflow">
                    <a:solidFill>
                      <a:srgbClr val="FFFFFF"/>
                    </a:solidFill>
                  </a:tcPr>
                </a:tc>
                <a:tc>
                  <a:txBody>
                    <a:bodyPr/>
                    <a:lstStyle/>
                    <a:p>
                      <a:pPr algn="ctr">
                        <a:defRPr sz="1800"/>
                      </a:pPr>
                      <a:r>
                        <a:rPr sz="2000" b="1"/>
                        <a:t>51,2 %</a:t>
                      </a:r>
                    </a:p>
                  </a:txBody>
                  <a:tcPr marL="0" marR="0" marT="0" marB="0" horzOverflow="overflow">
                    <a:solidFill>
                      <a:srgbClr val="FFFFFF"/>
                    </a:solidFill>
                  </a:tcPr>
                </a:tc>
                <a:tc>
                  <a:txBody>
                    <a:bodyPr/>
                    <a:lstStyle/>
                    <a:p>
                      <a:pPr algn="ctr">
                        <a:defRPr sz="1800"/>
                      </a:pPr>
                      <a:r>
                        <a:t>35,7 %</a:t>
                      </a:r>
                    </a:p>
                  </a:txBody>
                  <a:tcPr marL="0" marR="0" marT="0" marB="0" horzOverflow="overflow">
                    <a:solidFill>
                      <a:srgbClr val="FFFFFF"/>
                    </a:solidFill>
                  </a:tcPr>
                </a:tc>
                <a:tc>
                  <a:txBody>
                    <a:bodyPr/>
                    <a:lstStyle/>
                    <a:p>
                      <a:pPr algn="ctr">
                        <a:defRPr sz="1800"/>
                      </a:pPr>
                      <a:r>
                        <a:t>3,6 %</a:t>
                      </a:r>
                    </a:p>
                  </a:txBody>
                  <a:tcPr marL="0" marR="0" marT="0" marB="0" horzOverflow="overflow">
                    <a:lnR w="12700">
                      <a:solidFill>
                        <a:srgbClr val="FFFFFF"/>
                      </a:solidFill>
                      <a:miter lim="400000"/>
                    </a:lnR>
                    <a:solidFill>
                      <a:srgbClr val="FFFFFF"/>
                    </a:solidFill>
                  </a:tcPr>
                </a:tc>
              </a:tr>
              <a:tr h="932652">
                <a:tc>
                  <a:txBody>
                    <a:bodyPr/>
                    <a:lstStyle/>
                    <a:p>
                      <a:pPr algn="ctr">
                        <a:defRPr sz="1800" b="0"/>
                      </a:pPr>
                      <a:r>
                        <a:rPr sz="1400" b="1"/>
                        <a:t>Posologie et modalités de prise</a:t>
                      </a:r>
                    </a:p>
                  </a:txBody>
                  <a:tcPr marL="0" marR="0" marT="0" marB="0" horzOverflow="overflow">
                    <a:lnL w="12700">
                      <a:solidFill>
                        <a:srgbClr val="FFFFFF"/>
                      </a:solidFill>
                      <a:miter lim="400000"/>
                    </a:lnL>
                    <a:solidFill>
                      <a:schemeClr val="accent2">
                        <a:lumOff val="23627"/>
                      </a:schemeClr>
                    </a:solidFill>
                  </a:tcPr>
                </a:tc>
                <a:tc>
                  <a:txBody>
                    <a:bodyPr/>
                    <a:lstStyle/>
                    <a:p>
                      <a:pPr algn="ctr">
                        <a:defRPr sz="1800"/>
                      </a:pPr>
                      <a:r>
                        <a:t>9,5 %</a:t>
                      </a:r>
                    </a:p>
                  </a:txBody>
                  <a:tcPr marL="0" marR="0" marT="0" marB="0" horzOverflow="overflow">
                    <a:solidFill>
                      <a:srgbClr val="FFFFFF"/>
                    </a:solidFill>
                  </a:tcPr>
                </a:tc>
                <a:tc>
                  <a:txBody>
                    <a:bodyPr/>
                    <a:lstStyle/>
                    <a:p>
                      <a:pPr algn="ctr">
                        <a:defRPr sz="1800"/>
                      </a:pPr>
                      <a:r>
                        <a:rPr sz="2000" b="1"/>
                        <a:t>44 %</a:t>
                      </a:r>
                    </a:p>
                  </a:txBody>
                  <a:tcPr marL="0" marR="0" marT="0" marB="0" horzOverflow="overflow">
                    <a:solidFill>
                      <a:srgbClr val="FFFFFF"/>
                    </a:solidFill>
                  </a:tcPr>
                </a:tc>
                <a:tc>
                  <a:txBody>
                    <a:bodyPr/>
                    <a:lstStyle/>
                    <a:p>
                      <a:pPr algn="ctr">
                        <a:defRPr sz="1800"/>
                      </a:pPr>
                      <a:r>
                        <a:t>41,7 %</a:t>
                      </a:r>
                    </a:p>
                  </a:txBody>
                  <a:tcPr marL="0" marR="0" marT="0" marB="0" horzOverflow="overflow">
                    <a:solidFill>
                      <a:srgbClr val="FFFFFF"/>
                    </a:solidFill>
                  </a:tcPr>
                </a:tc>
                <a:tc>
                  <a:txBody>
                    <a:bodyPr/>
                    <a:lstStyle/>
                    <a:p>
                      <a:pPr algn="ctr">
                        <a:defRPr sz="1800"/>
                      </a:pPr>
                      <a:r>
                        <a:t>4,8 %</a:t>
                      </a:r>
                    </a:p>
                  </a:txBody>
                  <a:tcPr marL="0" marR="0" marT="0" marB="0" horzOverflow="overflow">
                    <a:lnR w="12700">
                      <a:solidFill>
                        <a:srgbClr val="FFFFFF"/>
                      </a:solidFill>
                      <a:miter lim="400000"/>
                    </a:lnR>
                    <a:solidFill>
                      <a:srgbClr val="FFFFFF"/>
                    </a:solidFill>
                  </a:tcPr>
                </a:tc>
              </a:tr>
              <a:tr h="293156">
                <a:tc>
                  <a:txBody>
                    <a:bodyPr/>
                    <a:lstStyle/>
                    <a:p>
                      <a:pPr algn="l">
                        <a:defRPr sz="1400"/>
                      </a:pPr>
                      <a:endParaRPr/>
                    </a:p>
                  </a:txBody>
                  <a:tcPr marL="0" marR="0" marT="0" marB="0" horzOverflow="overflow">
                    <a:lnL w="12700">
                      <a:solidFill>
                        <a:srgbClr val="FFFFFF"/>
                      </a:solidFill>
                      <a:miter lim="400000"/>
                    </a:lnL>
                    <a:solidFill>
                      <a:schemeClr val="accent2"/>
                    </a:solidFill>
                  </a:tcPr>
                </a:tc>
                <a:tc>
                  <a:txBody>
                    <a:bodyPr/>
                    <a:lstStyle/>
                    <a:p>
                      <a:pPr algn="ctr">
                        <a:defRPr sz="1800"/>
                      </a:pPr>
                      <a:endParaRPr/>
                    </a:p>
                  </a:txBody>
                  <a:tcPr marL="0" marR="0" marT="0" marB="0" horzOverflow="overflow">
                    <a:solidFill>
                      <a:schemeClr val="accent2"/>
                    </a:solidFill>
                  </a:tcPr>
                </a:tc>
                <a:tc>
                  <a:txBody>
                    <a:bodyPr/>
                    <a:lstStyle/>
                    <a:p>
                      <a:pPr algn="ctr">
                        <a:defRPr sz="2000" b="1"/>
                      </a:pPr>
                      <a:endParaRPr/>
                    </a:p>
                  </a:txBody>
                  <a:tcPr marL="0" marR="0" marT="0" marB="0" horzOverflow="overflow">
                    <a:solidFill>
                      <a:schemeClr val="accent2"/>
                    </a:solidFill>
                  </a:tcPr>
                </a:tc>
                <a:tc>
                  <a:txBody>
                    <a:bodyPr/>
                    <a:lstStyle/>
                    <a:p>
                      <a:pPr algn="ctr">
                        <a:defRPr sz="1800"/>
                      </a:pPr>
                      <a:endParaRPr/>
                    </a:p>
                  </a:txBody>
                  <a:tcPr marL="0" marR="0" marT="0" marB="0" horzOverflow="overflow">
                    <a:solidFill>
                      <a:schemeClr val="accent2"/>
                    </a:solidFill>
                  </a:tcPr>
                </a:tc>
                <a:tc>
                  <a:txBody>
                    <a:bodyPr/>
                    <a:lstStyle/>
                    <a:p>
                      <a:pPr algn="ctr">
                        <a:defRPr sz="1800"/>
                      </a:pPr>
                      <a:endParaRPr/>
                    </a:p>
                  </a:txBody>
                  <a:tcPr marL="0" marR="0" marT="0" marB="0" horzOverflow="overflow">
                    <a:lnR w="12700">
                      <a:solidFill>
                        <a:srgbClr val="FFFFFF"/>
                      </a:solidFill>
                      <a:miter lim="400000"/>
                    </a:lnR>
                    <a:solidFill>
                      <a:schemeClr val="accent2"/>
                    </a:solidFill>
                  </a:tcPr>
                </a:tc>
              </a:tr>
              <a:tr h="852818">
                <a:tc>
                  <a:txBody>
                    <a:bodyPr/>
                    <a:lstStyle/>
                    <a:p>
                      <a:pPr algn="ctr">
                        <a:defRPr sz="1800" b="0"/>
                      </a:pPr>
                      <a:r>
                        <a:rPr sz="1400" b="1"/>
                        <a:t>Consultez-vous le DP de vos patients ? </a:t>
                      </a:r>
                    </a:p>
                  </a:txBody>
                  <a:tcPr marL="0" marR="0" marT="0" marB="0" horzOverflow="overflow">
                    <a:lnL w="12700">
                      <a:solidFill>
                        <a:srgbClr val="FFFFFF"/>
                      </a:solidFill>
                      <a:miter lim="400000"/>
                    </a:lnL>
                    <a:lnB w="12700">
                      <a:solidFill>
                        <a:srgbClr val="FFFFFF"/>
                      </a:solidFill>
                      <a:miter lim="400000"/>
                    </a:lnB>
                    <a:solidFill>
                      <a:schemeClr val="accent2">
                        <a:lumOff val="23627"/>
                      </a:schemeClr>
                    </a:solidFill>
                  </a:tcPr>
                </a:tc>
                <a:tc>
                  <a:txBody>
                    <a:bodyPr/>
                    <a:lstStyle/>
                    <a:p>
                      <a:pPr algn="ctr">
                        <a:defRPr sz="1800"/>
                      </a:pPr>
                      <a:r>
                        <a:rPr sz="2000" b="1"/>
                        <a:t>42,9 %</a:t>
                      </a:r>
                    </a:p>
                  </a:txBody>
                  <a:tcPr marL="0" marR="0" marT="0" marB="0" horzOverflow="overflow">
                    <a:lnB w="12700">
                      <a:solidFill>
                        <a:srgbClr val="FFFFFF"/>
                      </a:solidFill>
                      <a:miter lim="400000"/>
                    </a:lnB>
                    <a:solidFill>
                      <a:srgbClr val="FFFFFF"/>
                    </a:solidFill>
                  </a:tcPr>
                </a:tc>
                <a:tc>
                  <a:txBody>
                    <a:bodyPr/>
                    <a:lstStyle/>
                    <a:p>
                      <a:pPr algn="ctr">
                        <a:defRPr sz="1800"/>
                      </a:pPr>
                      <a:r>
                        <a:t>39,3 %</a:t>
                      </a:r>
                    </a:p>
                  </a:txBody>
                  <a:tcPr marL="0" marR="0" marT="0" marB="0" horzOverflow="overflow">
                    <a:lnB w="12700">
                      <a:solidFill>
                        <a:srgbClr val="FFFFFF"/>
                      </a:solidFill>
                      <a:miter lim="400000"/>
                    </a:lnB>
                    <a:solidFill>
                      <a:srgbClr val="FFFFFF"/>
                    </a:solidFill>
                  </a:tcPr>
                </a:tc>
                <a:tc>
                  <a:txBody>
                    <a:bodyPr/>
                    <a:lstStyle/>
                    <a:p>
                      <a:pPr algn="ctr">
                        <a:defRPr sz="1800"/>
                      </a:pPr>
                      <a:r>
                        <a:t>16,7 %</a:t>
                      </a:r>
                    </a:p>
                  </a:txBody>
                  <a:tcPr marL="0" marR="0" marT="0" marB="0" horzOverflow="overflow">
                    <a:lnB w="12700">
                      <a:solidFill>
                        <a:srgbClr val="FFFFFF"/>
                      </a:solidFill>
                      <a:miter lim="400000"/>
                    </a:lnB>
                    <a:solidFill>
                      <a:srgbClr val="FFFFFF"/>
                    </a:solidFill>
                  </a:tcPr>
                </a:tc>
                <a:tc>
                  <a:txBody>
                    <a:bodyPr/>
                    <a:lstStyle/>
                    <a:p>
                      <a:pPr algn="ctr">
                        <a:defRPr sz="1800"/>
                      </a:pPr>
                      <a:r>
                        <a:t>1,2 %</a:t>
                      </a:r>
                    </a:p>
                  </a:txBody>
                  <a:tcPr marL="0" marR="0" marT="0" marB="0" horzOverflow="overflow">
                    <a:lnR w="12700">
                      <a:solidFill>
                        <a:srgbClr val="FFFFFF"/>
                      </a:solidFill>
                      <a:miter lim="400000"/>
                    </a:lnR>
                    <a:lnB w="12700">
                      <a:solidFill>
                        <a:srgbClr val="FFFFFF"/>
                      </a:solidFill>
                      <a:miter lim="400000"/>
                    </a:lnB>
                    <a:solidFill>
                      <a:srgbClr val="FFFFFF"/>
                    </a:solidFill>
                  </a:tcPr>
                </a:tc>
              </a:tr>
            </a:tbl>
          </a:graphicData>
        </a:graphic>
      </p:graphicFrame>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prstGeom prst="rect">
            <a:avLst/>
          </a:prstGeom>
        </p:spPr>
        <p:txBody>
          <a:bodyPr/>
          <a:lstStyle>
            <a:lvl1pPr>
              <a:defRPr sz="3600"/>
            </a:lvl1pPr>
          </a:lstStyle>
          <a:p>
            <a:r>
              <a:t>Pays de naissance, couverture sociale</a:t>
            </a:r>
          </a:p>
        </p:txBody>
      </p:sp>
      <p:graphicFrame>
        <p:nvGraphicFramePr>
          <p:cNvPr id="131" name="Table 131"/>
          <p:cNvGraphicFramePr/>
          <p:nvPr/>
        </p:nvGraphicFramePr>
        <p:xfrm>
          <a:off x="642603" y="1417637"/>
          <a:ext cx="4058256" cy="4497067"/>
        </p:xfrm>
        <a:graphic>
          <a:graphicData uri="http://schemas.openxmlformats.org/drawingml/2006/table">
            <a:tbl>
              <a:tblPr firstRow="1">
                <a:tableStyleId>{4C3C2611-4C71-4FC5-86AE-919BDF0F9419}</a:tableStyleId>
              </a:tblPr>
              <a:tblGrid>
                <a:gridCol w="1352752"/>
                <a:gridCol w="1352752"/>
                <a:gridCol w="1352752"/>
              </a:tblGrid>
              <a:tr h="610316">
                <a:tc>
                  <a:txBody>
                    <a:bodyPr/>
                    <a:lstStyle/>
                    <a:p>
                      <a:pPr algn="ctr">
                        <a:defRPr sz="1800" b="0"/>
                      </a:pPr>
                      <a:r>
                        <a:rPr sz="1600" b="1"/>
                        <a:t>Pays de naissance</a:t>
                      </a:r>
                    </a:p>
                  </a:txBody>
                  <a:tcPr marL="45720" marR="45720" horzOverflow="overflow"/>
                </a:tc>
                <a:tc>
                  <a:txBody>
                    <a:bodyPr/>
                    <a:lstStyle/>
                    <a:p>
                      <a:pPr algn="ctr">
                        <a:defRPr sz="1800" b="0"/>
                      </a:pPr>
                      <a:r>
                        <a:rPr b="1"/>
                        <a:t>N</a:t>
                      </a:r>
                    </a:p>
                  </a:txBody>
                  <a:tcPr marL="45720" marR="45720" horzOverflow="overflow"/>
                </a:tc>
                <a:tc>
                  <a:txBody>
                    <a:bodyPr/>
                    <a:lstStyle/>
                    <a:p>
                      <a:pPr algn="ctr">
                        <a:defRPr sz="1800" b="0"/>
                      </a:pPr>
                      <a:r>
                        <a:rPr b="1"/>
                        <a:t>%</a:t>
                      </a:r>
                    </a:p>
                  </a:txBody>
                  <a:tcPr marL="45720" marR="45720" horzOverflow="overflow"/>
                </a:tc>
              </a:tr>
              <a:tr h="353341">
                <a:tc>
                  <a:txBody>
                    <a:bodyPr/>
                    <a:lstStyle/>
                    <a:p>
                      <a:pPr algn="ctr">
                        <a:defRPr sz="1800"/>
                      </a:pPr>
                      <a:r>
                        <a:rPr sz="1600"/>
                        <a:t>France</a:t>
                      </a:r>
                    </a:p>
                  </a:txBody>
                  <a:tcPr marL="45720" marR="45720" horzOverflow="overflow"/>
                </a:tc>
                <a:tc>
                  <a:txBody>
                    <a:bodyPr/>
                    <a:lstStyle/>
                    <a:p>
                      <a:pPr algn="ctr">
                        <a:defRPr sz="1800"/>
                      </a:pPr>
                      <a:r>
                        <a:rPr sz="1400"/>
                        <a:t>328</a:t>
                      </a:r>
                    </a:p>
                  </a:txBody>
                  <a:tcPr marL="45720" marR="45720" horzOverflow="overflow"/>
                </a:tc>
                <a:tc>
                  <a:txBody>
                    <a:bodyPr/>
                    <a:lstStyle/>
                    <a:p>
                      <a:pPr algn="ctr">
                        <a:defRPr sz="1800"/>
                      </a:pPr>
                      <a:r>
                        <a:rPr sz="1400"/>
                        <a:t>52,5</a:t>
                      </a:r>
                    </a:p>
                  </a:txBody>
                  <a:tcPr marL="45720" marR="45720" horzOverflow="overflow"/>
                </a:tc>
              </a:tr>
              <a:tr h="610316">
                <a:tc>
                  <a:txBody>
                    <a:bodyPr/>
                    <a:lstStyle/>
                    <a:p>
                      <a:pPr algn="ctr">
                        <a:defRPr sz="1800"/>
                      </a:pPr>
                      <a:r>
                        <a:rPr sz="1600"/>
                        <a:t>Reste Europe</a:t>
                      </a:r>
                    </a:p>
                  </a:txBody>
                  <a:tcPr marL="45720" marR="45720" horzOverflow="overflow">
                    <a:noFill/>
                  </a:tcPr>
                </a:tc>
                <a:tc>
                  <a:txBody>
                    <a:bodyPr/>
                    <a:lstStyle/>
                    <a:p>
                      <a:pPr algn="ctr">
                        <a:defRPr sz="1800"/>
                      </a:pPr>
                      <a:r>
                        <a:rPr sz="1400"/>
                        <a:t>25</a:t>
                      </a:r>
                    </a:p>
                  </a:txBody>
                  <a:tcPr marL="45720" marR="45720" horzOverflow="overflow">
                    <a:noFill/>
                  </a:tcPr>
                </a:tc>
                <a:tc>
                  <a:txBody>
                    <a:bodyPr/>
                    <a:lstStyle/>
                    <a:p>
                      <a:pPr algn="ctr">
                        <a:defRPr sz="1800"/>
                      </a:pPr>
                      <a:r>
                        <a:rPr sz="1400"/>
                        <a:t>3,4</a:t>
                      </a:r>
                    </a:p>
                  </a:txBody>
                  <a:tcPr marL="45720" marR="45720" horzOverflow="overflow">
                    <a:noFill/>
                  </a:tcPr>
                </a:tc>
              </a:tr>
              <a:tr h="867292">
                <a:tc>
                  <a:txBody>
                    <a:bodyPr/>
                    <a:lstStyle/>
                    <a:p>
                      <a:pPr algn="ctr">
                        <a:defRPr sz="1800"/>
                      </a:pPr>
                      <a:r>
                        <a:rPr sz="1400"/>
                        <a:t>Afrique Subsaharienne</a:t>
                      </a:r>
                    </a:p>
                  </a:txBody>
                  <a:tcPr marL="45720" marR="45720" horzOverflow="overflow"/>
                </a:tc>
                <a:tc>
                  <a:txBody>
                    <a:bodyPr/>
                    <a:lstStyle/>
                    <a:p>
                      <a:pPr algn="ctr">
                        <a:defRPr sz="1800"/>
                      </a:pPr>
                      <a:r>
                        <a:rPr sz="1400"/>
                        <a:t>129</a:t>
                      </a:r>
                    </a:p>
                  </a:txBody>
                  <a:tcPr marL="45720" marR="45720" horzOverflow="overflow"/>
                </a:tc>
                <a:tc>
                  <a:txBody>
                    <a:bodyPr/>
                    <a:lstStyle/>
                    <a:p>
                      <a:pPr algn="ctr">
                        <a:defRPr sz="1800"/>
                      </a:pPr>
                      <a:r>
                        <a:rPr sz="1400"/>
                        <a:t>21,5</a:t>
                      </a:r>
                    </a:p>
                  </a:txBody>
                  <a:tcPr marL="45720" marR="45720" horzOverflow="overflow">
                    <a:solidFill>
                      <a:srgbClr val="953735">
                        <a:alpha val="20000"/>
                      </a:srgbClr>
                    </a:solidFill>
                  </a:tcPr>
                </a:tc>
              </a:tr>
              <a:tr h="610316">
                <a:tc>
                  <a:txBody>
                    <a:bodyPr/>
                    <a:lstStyle/>
                    <a:p>
                      <a:pPr algn="ctr">
                        <a:defRPr sz="1800"/>
                      </a:pPr>
                      <a:r>
                        <a:rPr sz="1600"/>
                        <a:t>Afrique du nord</a:t>
                      </a:r>
                    </a:p>
                  </a:txBody>
                  <a:tcPr marL="45720" marR="45720" horzOverflow="overflow">
                    <a:noFill/>
                  </a:tcPr>
                </a:tc>
                <a:tc>
                  <a:txBody>
                    <a:bodyPr/>
                    <a:lstStyle/>
                    <a:p>
                      <a:pPr algn="ctr">
                        <a:defRPr sz="1800"/>
                      </a:pPr>
                      <a:r>
                        <a:rPr sz="1400"/>
                        <a:t>35</a:t>
                      </a:r>
                    </a:p>
                  </a:txBody>
                  <a:tcPr marL="45720" marR="45720" horzOverflow="overflow">
                    <a:noFill/>
                  </a:tcPr>
                </a:tc>
                <a:tc>
                  <a:txBody>
                    <a:bodyPr/>
                    <a:lstStyle/>
                    <a:p>
                      <a:pPr algn="ctr">
                        <a:defRPr sz="1800"/>
                      </a:pPr>
                      <a:r>
                        <a:rPr sz="1400"/>
                        <a:t>5,2</a:t>
                      </a:r>
                    </a:p>
                  </a:txBody>
                  <a:tcPr marL="45720" marR="45720" horzOverflow="overflow">
                    <a:noFill/>
                  </a:tcPr>
                </a:tc>
              </a:tr>
              <a:tr h="353341">
                <a:tc>
                  <a:txBody>
                    <a:bodyPr/>
                    <a:lstStyle/>
                    <a:p>
                      <a:pPr algn="ctr">
                        <a:defRPr sz="1800"/>
                      </a:pPr>
                      <a:r>
                        <a:rPr sz="1600"/>
                        <a:t>Asie</a:t>
                      </a:r>
                    </a:p>
                  </a:txBody>
                  <a:tcPr marL="45720" marR="45720" horzOverflow="overflow"/>
                </a:tc>
                <a:tc>
                  <a:txBody>
                    <a:bodyPr/>
                    <a:lstStyle/>
                    <a:p>
                      <a:pPr algn="ctr">
                        <a:defRPr sz="1800"/>
                      </a:pPr>
                      <a:r>
                        <a:rPr sz="1400"/>
                        <a:t>13</a:t>
                      </a:r>
                    </a:p>
                  </a:txBody>
                  <a:tcPr marL="45720" marR="45720" horzOverflow="overflow"/>
                </a:tc>
                <a:tc>
                  <a:txBody>
                    <a:bodyPr/>
                    <a:lstStyle/>
                    <a:p>
                      <a:pPr algn="ctr">
                        <a:defRPr sz="1800"/>
                      </a:pPr>
                      <a:r>
                        <a:rPr sz="1400"/>
                        <a:t>2,2</a:t>
                      </a:r>
                    </a:p>
                  </a:txBody>
                  <a:tcPr marL="45720" marR="45720" horzOverflow="overflow"/>
                </a:tc>
              </a:tr>
              <a:tr h="353341">
                <a:tc>
                  <a:txBody>
                    <a:bodyPr/>
                    <a:lstStyle/>
                    <a:p>
                      <a:pPr algn="ctr">
                        <a:defRPr sz="1800"/>
                      </a:pPr>
                      <a:r>
                        <a:rPr sz="1600"/>
                        <a:t>Autre</a:t>
                      </a:r>
                    </a:p>
                  </a:txBody>
                  <a:tcPr marL="45720" marR="45720" horzOverflow="overflow">
                    <a:noFill/>
                  </a:tcPr>
                </a:tc>
                <a:tc>
                  <a:txBody>
                    <a:bodyPr/>
                    <a:lstStyle/>
                    <a:p>
                      <a:pPr algn="ctr">
                        <a:defRPr sz="1800"/>
                      </a:pPr>
                      <a:r>
                        <a:rPr sz="1400"/>
                        <a:t>75</a:t>
                      </a:r>
                    </a:p>
                  </a:txBody>
                  <a:tcPr marL="45720" marR="45720" horzOverflow="overflow">
                    <a:noFill/>
                  </a:tcPr>
                </a:tc>
                <a:tc>
                  <a:txBody>
                    <a:bodyPr/>
                    <a:lstStyle/>
                    <a:p>
                      <a:pPr algn="ctr">
                        <a:defRPr sz="1800"/>
                      </a:pPr>
                      <a:r>
                        <a:rPr sz="1400"/>
                        <a:t>15,3</a:t>
                      </a:r>
                    </a:p>
                  </a:txBody>
                  <a:tcPr marL="45720" marR="45720" horzOverflow="overflow">
                    <a:noFill/>
                  </a:tcPr>
                </a:tc>
              </a:tr>
              <a:tr h="353341">
                <a:tc>
                  <a:txBody>
                    <a:bodyPr/>
                    <a:lstStyle/>
                    <a:p>
                      <a:pPr algn="ctr">
                        <a:defRPr sz="1800"/>
                      </a:pPr>
                      <a:r>
                        <a:rPr sz="1600"/>
                        <a:t>total</a:t>
                      </a:r>
                    </a:p>
                  </a:txBody>
                  <a:tcPr marL="45720" marR="45720" horzOverflow="overflow"/>
                </a:tc>
                <a:tc>
                  <a:txBody>
                    <a:bodyPr/>
                    <a:lstStyle/>
                    <a:p>
                      <a:pPr algn="ctr">
                        <a:defRPr sz="1800"/>
                      </a:pPr>
                      <a:r>
                        <a:rPr sz="1400"/>
                        <a:t>605</a:t>
                      </a:r>
                    </a:p>
                  </a:txBody>
                  <a:tcPr marL="45720" marR="45720" horzOverflow="overflow"/>
                </a:tc>
                <a:tc>
                  <a:txBody>
                    <a:bodyPr/>
                    <a:lstStyle/>
                    <a:p>
                      <a:pPr algn="ctr">
                        <a:defRPr sz="1800"/>
                      </a:pPr>
                      <a:r>
                        <a:rPr sz="1400"/>
                        <a:t>100</a:t>
                      </a:r>
                    </a:p>
                  </a:txBody>
                  <a:tcPr marL="45720" marR="45720" horzOverflow="overflow"/>
                </a:tc>
              </a:tr>
              <a:tr h="385463">
                <a:tc>
                  <a:txBody>
                    <a:bodyPr/>
                    <a:lstStyle/>
                    <a:p>
                      <a:pPr algn="ctr">
                        <a:defRPr sz="1600"/>
                      </a:pPr>
                      <a:endParaRPr/>
                    </a:p>
                  </a:txBody>
                  <a:tcPr marL="45720" marR="45720" horzOverflow="overflow">
                    <a:lnB w="12700">
                      <a:solidFill>
                        <a:srgbClr val="000000"/>
                      </a:solidFill>
                    </a:lnB>
                    <a:noFill/>
                  </a:tcPr>
                </a:tc>
                <a:tc>
                  <a:txBody>
                    <a:bodyPr/>
                    <a:lstStyle/>
                    <a:p>
                      <a:pPr algn="ctr">
                        <a:defRPr sz="1800"/>
                      </a:pPr>
                      <a:r>
                        <a:rPr sz="1400"/>
                        <a:t>(DM 25)</a:t>
                      </a:r>
                    </a:p>
                  </a:txBody>
                  <a:tcPr marL="45720" marR="45720" horzOverflow="overflow">
                    <a:lnB w="12700">
                      <a:solidFill>
                        <a:srgbClr val="000000"/>
                      </a:solidFill>
                    </a:lnB>
                    <a:noFill/>
                  </a:tcPr>
                </a:tc>
                <a:tc>
                  <a:txBody>
                    <a:bodyPr/>
                    <a:lstStyle/>
                    <a:p>
                      <a:pPr algn="ctr">
                        <a:defRPr sz="1800"/>
                      </a:pPr>
                      <a:endParaRPr/>
                    </a:p>
                  </a:txBody>
                  <a:tcPr marL="45720" marR="45720" horzOverflow="overflow">
                    <a:lnB w="12700">
                      <a:solidFill>
                        <a:srgbClr val="000000"/>
                      </a:solidFill>
                    </a:lnB>
                    <a:noFill/>
                  </a:tcPr>
                </a:tc>
              </a:tr>
            </a:tbl>
          </a:graphicData>
        </a:graphic>
      </p:graphicFrame>
      <p:graphicFrame>
        <p:nvGraphicFramePr>
          <p:cNvPr id="132" name="Table 132"/>
          <p:cNvGraphicFramePr/>
          <p:nvPr/>
        </p:nvGraphicFramePr>
        <p:xfrm>
          <a:off x="5104970" y="1417640"/>
          <a:ext cx="3581829" cy="4115764"/>
        </p:xfrm>
        <a:graphic>
          <a:graphicData uri="http://schemas.openxmlformats.org/drawingml/2006/table">
            <a:tbl>
              <a:tblPr firstRow="1">
                <a:tableStyleId>{4C3C2611-4C71-4FC5-86AE-919BDF0F9419}</a:tableStyleId>
              </a:tblPr>
              <a:tblGrid>
                <a:gridCol w="1193943"/>
                <a:gridCol w="1193943"/>
                <a:gridCol w="1193943"/>
              </a:tblGrid>
              <a:tr h="638788">
                <a:tc>
                  <a:txBody>
                    <a:bodyPr/>
                    <a:lstStyle/>
                    <a:p>
                      <a:pPr algn="ctr">
                        <a:defRPr sz="1800" b="0"/>
                      </a:pPr>
                      <a:r>
                        <a:rPr sz="1600" b="1"/>
                        <a:t>Couverture sociale</a:t>
                      </a:r>
                    </a:p>
                  </a:txBody>
                  <a:tcPr marL="45720" marR="45720" horzOverflow="overflow"/>
                </a:tc>
                <a:tc>
                  <a:txBody>
                    <a:bodyPr/>
                    <a:lstStyle/>
                    <a:p>
                      <a:pPr algn="ctr">
                        <a:defRPr sz="1800" b="0"/>
                      </a:pPr>
                      <a:r>
                        <a:rPr b="1"/>
                        <a:t>N</a:t>
                      </a:r>
                    </a:p>
                  </a:txBody>
                  <a:tcPr marL="45720" marR="45720" horzOverflow="overflow"/>
                </a:tc>
                <a:tc>
                  <a:txBody>
                    <a:bodyPr/>
                    <a:lstStyle/>
                    <a:p>
                      <a:pPr algn="ctr">
                        <a:defRPr sz="1800" b="0"/>
                      </a:pPr>
                      <a:r>
                        <a:rPr b="1"/>
                        <a:t>%</a:t>
                      </a:r>
                    </a:p>
                  </a:txBody>
                  <a:tcPr marL="45720" marR="45720" horzOverflow="overflow"/>
                </a:tc>
              </a:tr>
              <a:tr h="579496">
                <a:tc>
                  <a:txBody>
                    <a:bodyPr/>
                    <a:lstStyle/>
                    <a:p>
                      <a:pPr algn="ctr">
                        <a:defRPr sz="1800"/>
                      </a:pPr>
                      <a:r>
                        <a:rPr sz="1400"/>
                        <a:t>SS + mutuelle</a:t>
                      </a:r>
                    </a:p>
                  </a:txBody>
                  <a:tcPr marL="45720" marR="45720" horzOverflow="overflow"/>
                </a:tc>
                <a:tc>
                  <a:txBody>
                    <a:bodyPr/>
                    <a:lstStyle/>
                    <a:p>
                      <a:pPr algn="ctr">
                        <a:defRPr sz="1800"/>
                      </a:pPr>
                      <a:r>
                        <a:rPr sz="1400"/>
                        <a:t>385</a:t>
                      </a:r>
                    </a:p>
                  </a:txBody>
                  <a:tcPr marL="45720" marR="45720" horzOverflow="overflow"/>
                </a:tc>
                <a:tc>
                  <a:txBody>
                    <a:bodyPr/>
                    <a:lstStyle/>
                    <a:p>
                      <a:pPr algn="ctr">
                        <a:defRPr sz="1800"/>
                      </a:pPr>
                      <a:r>
                        <a:rPr sz="1400"/>
                        <a:t>63,3</a:t>
                      </a:r>
                    </a:p>
                  </a:txBody>
                  <a:tcPr marL="45720" marR="45720" horzOverflow="overflow"/>
                </a:tc>
              </a:tr>
              <a:tr h="579496">
                <a:tc>
                  <a:txBody>
                    <a:bodyPr/>
                    <a:lstStyle/>
                    <a:p>
                      <a:pPr algn="ctr">
                        <a:defRPr sz="1800"/>
                      </a:pPr>
                      <a:r>
                        <a:rPr sz="1400"/>
                        <a:t>SS seule</a:t>
                      </a:r>
                    </a:p>
                  </a:txBody>
                  <a:tcPr marL="45720" marR="45720" horzOverflow="overflow">
                    <a:noFill/>
                  </a:tcPr>
                </a:tc>
                <a:tc>
                  <a:txBody>
                    <a:bodyPr/>
                    <a:lstStyle/>
                    <a:p>
                      <a:pPr algn="ctr">
                        <a:defRPr sz="1800"/>
                      </a:pPr>
                      <a:r>
                        <a:rPr sz="1400"/>
                        <a:t>102</a:t>
                      </a:r>
                    </a:p>
                  </a:txBody>
                  <a:tcPr marL="45720" marR="45720" horzOverflow="overflow">
                    <a:noFill/>
                  </a:tcPr>
                </a:tc>
                <a:tc>
                  <a:txBody>
                    <a:bodyPr/>
                    <a:lstStyle/>
                    <a:p>
                      <a:pPr algn="ctr">
                        <a:defRPr sz="1800"/>
                      </a:pPr>
                      <a:r>
                        <a:rPr sz="1400"/>
                        <a:t>16,8</a:t>
                      </a:r>
                    </a:p>
                  </a:txBody>
                  <a:tcPr marL="45720" marR="45720" horzOverflow="overflow">
                    <a:solidFill>
                      <a:srgbClr val="E6B9B8"/>
                    </a:solidFill>
                  </a:tcPr>
                </a:tc>
              </a:tr>
              <a:tr h="579496">
                <a:tc>
                  <a:txBody>
                    <a:bodyPr/>
                    <a:lstStyle/>
                    <a:p>
                      <a:pPr algn="ctr">
                        <a:defRPr sz="1800"/>
                      </a:pPr>
                      <a:r>
                        <a:rPr sz="1400"/>
                        <a:t>CMU</a:t>
                      </a:r>
                    </a:p>
                  </a:txBody>
                  <a:tcPr marL="45720" marR="45720" horzOverflow="overflow"/>
                </a:tc>
                <a:tc>
                  <a:txBody>
                    <a:bodyPr/>
                    <a:lstStyle/>
                    <a:p>
                      <a:pPr algn="ctr">
                        <a:defRPr sz="1800"/>
                      </a:pPr>
                      <a:r>
                        <a:rPr sz="1400"/>
                        <a:t>86</a:t>
                      </a:r>
                    </a:p>
                  </a:txBody>
                  <a:tcPr marL="45720" marR="45720" horzOverflow="overflow"/>
                </a:tc>
                <a:tc>
                  <a:txBody>
                    <a:bodyPr/>
                    <a:lstStyle/>
                    <a:p>
                      <a:pPr algn="ctr">
                        <a:defRPr sz="1800"/>
                      </a:pPr>
                      <a:r>
                        <a:rPr sz="1400"/>
                        <a:t>14,1</a:t>
                      </a:r>
                    </a:p>
                  </a:txBody>
                  <a:tcPr marL="45720" marR="45720" horzOverflow="overflow">
                    <a:solidFill>
                      <a:srgbClr val="E6B9B8"/>
                    </a:solidFill>
                  </a:tcPr>
                </a:tc>
              </a:tr>
              <a:tr h="579496">
                <a:tc>
                  <a:txBody>
                    <a:bodyPr/>
                    <a:lstStyle/>
                    <a:p>
                      <a:pPr algn="ctr">
                        <a:defRPr sz="1800"/>
                      </a:pPr>
                      <a:r>
                        <a:rPr sz="1400"/>
                        <a:t>AME</a:t>
                      </a:r>
                    </a:p>
                  </a:txBody>
                  <a:tcPr marL="45720" marR="45720" horzOverflow="overflow">
                    <a:noFill/>
                  </a:tcPr>
                </a:tc>
                <a:tc>
                  <a:txBody>
                    <a:bodyPr/>
                    <a:lstStyle/>
                    <a:p>
                      <a:pPr algn="ctr">
                        <a:defRPr sz="1800"/>
                      </a:pPr>
                      <a:r>
                        <a:rPr sz="1400"/>
                        <a:t>20</a:t>
                      </a:r>
                    </a:p>
                  </a:txBody>
                  <a:tcPr marL="45720" marR="45720" horzOverflow="overflow">
                    <a:noFill/>
                  </a:tcPr>
                </a:tc>
                <a:tc>
                  <a:txBody>
                    <a:bodyPr/>
                    <a:lstStyle/>
                    <a:p>
                      <a:pPr algn="ctr">
                        <a:defRPr sz="1800"/>
                      </a:pPr>
                      <a:r>
                        <a:rPr sz="1400"/>
                        <a:t>3,3</a:t>
                      </a:r>
                    </a:p>
                  </a:txBody>
                  <a:tcPr marL="45720" marR="45720" horzOverflow="overflow">
                    <a:solidFill>
                      <a:srgbClr val="E6B9B8"/>
                    </a:solidFill>
                  </a:tcPr>
                </a:tc>
              </a:tr>
              <a:tr h="579496">
                <a:tc>
                  <a:txBody>
                    <a:bodyPr/>
                    <a:lstStyle/>
                    <a:p>
                      <a:pPr algn="ctr">
                        <a:defRPr sz="1800"/>
                      </a:pPr>
                      <a:r>
                        <a:rPr sz="1400"/>
                        <a:t>Aucune</a:t>
                      </a:r>
                    </a:p>
                  </a:txBody>
                  <a:tcPr marL="45720" marR="45720" horzOverflow="overflow"/>
                </a:tc>
                <a:tc>
                  <a:txBody>
                    <a:bodyPr/>
                    <a:lstStyle/>
                    <a:p>
                      <a:pPr algn="ctr">
                        <a:defRPr sz="1800"/>
                      </a:pPr>
                      <a:r>
                        <a:rPr sz="1400"/>
                        <a:t>15</a:t>
                      </a:r>
                    </a:p>
                  </a:txBody>
                  <a:tcPr marL="45720" marR="45720" horzOverflow="overflow"/>
                </a:tc>
                <a:tc>
                  <a:txBody>
                    <a:bodyPr/>
                    <a:lstStyle/>
                    <a:p>
                      <a:pPr algn="ctr">
                        <a:defRPr sz="1800"/>
                      </a:pPr>
                      <a:r>
                        <a:rPr sz="1400"/>
                        <a:t>2,5</a:t>
                      </a:r>
                    </a:p>
                  </a:txBody>
                  <a:tcPr marL="45720" marR="45720" horzOverflow="overflow">
                    <a:solidFill>
                      <a:srgbClr val="E6B9B8"/>
                    </a:solidFill>
                  </a:tcPr>
                </a:tc>
              </a:tr>
              <a:tr h="579496">
                <a:tc>
                  <a:txBody>
                    <a:bodyPr/>
                    <a:lstStyle/>
                    <a:p>
                      <a:pPr algn="ctr">
                        <a:defRPr sz="1800"/>
                      </a:pPr>
                      <a:r>
                        <a:rPr sz="1400"/>
                        <a:t>total
(DM 22)</a:t>
                      </a:r>
                    </a:p>
                  </a:txBody>
                  <a:tcPr marL="45720" marR="45720" horzOverflow="overflow">
                    <a:lnB w="12700">
                      <a:solidFill>
                        <a:srgbClr val="000000"/>
                      </a:solidFill>
                    </a:lnB>
                    <a:noFill/>
                  </a:tcPr>
                </a:tc>
                <a:tc>
                  <a:txBody>
                    <a:bodyPr/>
                    <a:lstStyle/>
                    <a:p>
                      <a:pPr algn="ctr">
                        <a:defRPr sz="1800"/>
                      </a:pPr>
                      <a:r>
                        <a:rPr sz="1400"/>
                        <a:t>608</a:t>
                      </a:r>
                    </a:p>
                  </a:txBody>
                  <a:tcPr marL="45720" marR="45720" horzOverflow="overflow">
                    <a:lnB w="12700">
                      <a:solidFill>
                        <a:srgbClr val="000000"/>
                      </a:solidFill>
                    </a:lnB>
                    <a:noFill/>
                  </a:tcPr>
                </a:tc>
                <a:tc>
                  <a:txBody>
                    <a:bodyPr/>
                    <a:lstStyle/>
                    <a:p>
                      <a:pPr algn="ctr">
                        <a:defRPr sz="1800"/>
                      </a:pPr>
                      <a:r>
                        <a:rPr sz="1400"/>
                        <a:t>100</a:t>
                      </a:r>
                    </a:p>
                  </a:txBody>
                  <a:tcPr marL="45720" marR="45720" horzOverflow="overflow">
                    <a:lnB w="12700">
                      <a:solidFill>
                        <a:srgbClr val="000000"/>
                      </a:solidFill>
                    </a:lnB>
                    <a:noFill/>
                  </a:tcPr>
                </a:tc>
              </a:tr>
            </a:tbl>
          </a:graphicData>
        </a:graphic>
      </p:graphicFrame>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1" name="Shape 311"/>
          <p:cNvSpPr>
            <a:spLocks noGrp="1"/>
          </p:cNvSpPr>
          <p:nvPr>
            <p:ph type="title"/>
          </p:nvPr>
        </p:nvSpPr>
        <p:spPr>
          <a:prstGeom prst="rect">
            <a:avLst/>
          </a:prstGeom>
        </p:spPr>
        <p:txBody>
          <a:bodyPr/>
          <a:lstStyle>
            <a:lvl1pPr>
              <a:defRPr sz="3900"/>
            </a:lvl1pPr>
          </a:lstStyle>
          <a:p>
            <a:r>
              <a:t>Entretiens pharmaceutiques</a:t>
            </a:r>
          </a:p>
        </p:txBody>
      </p:sp>
      <p:sp>
        <p:nvSpPr>
          <p:cNvPr id="312" name="Shape 312"/>
          <p:cNvSpPr>
            <a:spLocks noGrp="1"/>
          </p:cNvSpPr>
          <p:nvPr>
            <p:ph type="body" idx="1"/>
          </p:nvPr>
        </p:nvSpPr>
        <p:spPr>
          <a:xfrm>
            <a:off x="457200" y="1417637"/>
            <a:ext cx="8229600" cy="5154352"/>
          </a:xfrm>
          <a:prstGeom prst="rect">
            <a:avLst/>
          </a:prstGeom>
        </p:spPr>
        <p:txBody>
          <a:bodyPr/>
          <a:lstStyle/>
          <a:p>
            <a:pPr marL="305180" indent="-305180" defTabSz="406908">
              <a:lnSpc>
                <a:spcPct val="90000"/>
              </a:lnSpc>
              <a:spcBef>
                <a:spcPts val="600"/>
              </a:spcBef>
              <a:buSzTx/>
              <a:buNone/>
              <a:defRPr sz="2492" b="1"/>
            </a:pPr>
            <a:r>
              <a:t>63,6 % réalisent des entretiens</a:t>
            </a:r>
          </a:p>
          <a:p>
            <a:pPr marL="305180" indent="-305180" defTabSz="406908">
              <a:lnSpc>
                <a:spcPct val="90000"/>
              </a:lnSpc>
              <a:spcBef>
                <a:spcPts val="600"/>
              </a:spcBef>
              <a:buSzTx/>
              <a:buNone/>
              <a:defRPr sz="2848" b="1"/>
            </a:pPr>
            <a:r>
              <a:rPr sz="2492"/>
              <a:t>Intérêt entretien VIH ? Oui 67 %   Non 33%</a:t>
            </a:r>
            <a:r>
              <a:t> </a:t>
            </a:r>
          </a:p>
          <a:p>
            <a:pPr marL="305180" indent="-305180" defTabSz="406908">
              <a:lnSpc>
                <a:spcPct val="90000"/>
              </a:lnSpc>
              <a:spcBef>
                <a:spcPts val="600"/>
              </a:spcBef>
              <a:buSzTx/>
              <a:buNone/>
              <a:defRPr sz="2848" b="1"/>
            </a:pPr>
            <a:endParaRPr/>
          </a:p>
          <a:p>
            <a:pPr marL="305180" indent="-305180" defTabSz="406908">
              <a:spcBef>
                <a:spcPts val="500"/>
              </a:spcBef>
              <a:buSzTx/>
              <a:buNone/>
              <a:defRPr sz="2136" b="1"/>
            </a:pPr>
            <a:r>
              <a:t>&gt;&gt;&gt;&gt; MANQUE DE TEMPS, PATIENTS NON DEMANDEURS ET STABLES, PB DE REMUNERATION</a:t>
            </a:r>
          </a:p>
          <a:p>
            <a:pPr marL="305180" indent="-305180" defTabSz="406908">
              <a:spcBef>
                <a:spcPts val="500"/>
              </a:spcBef>
              <a:buSzTx/>
              <a:buNone/>
              <a:defRPr sz="2136" b="1"/>
            </a:pPr>
            <a:endParaRPr/>
          </a:p>
          <a:p>
            <a:pPr marL="305180" indent="-305180" defTabSz="406908">
              <a:lnSpc>
                <a:spcPct val="90000"/>
              </a:lnSpc>
              <a:spcBef>
                <a:spcPts val="300"/>
              </a:spcBef>
              <a:buSzTx/>
              <a:buNone/>
              <a:defRPr sz="1424"/>
            </a:pPr>
            <a:r>
              <a:t>« pas opportun de faire un entretien sauf nouveau patient »</a:t>
            </a:r>
          </a:p>
          <a:p>
            <a:pPr marL="305180" indent="-305180" defTabSz="406908">
              <a:lnSpc>
                <a:spcPct val="90000"/>
              </a:lnSpc>
              <a:spcBef>
                <a:spcPts val="300"/>
              </a:spcBef>
              <a:buSzTx/>
              <a:buNone/>
              <a:defRPr sz="1424"/>
            </a:pPr>
            <a:r>
              <a:t>« payé avec 1 an de retard conditionné par 2 entretiens et non 1 seul (irréalisable) et patient non intéressés car ils savent déjà tout (pour les citer)  »</a:t>
            </a:r>
          </a:p>
          <a:p>
            <a:pPr marL="305180" indent="-305180" defTabSz="406908">
              <a:lnSpc>
                <a:spcPct val="90000"/>
              </a:lnSpc>
              <a:spcBef>
                <a:spcPts val="300"/>
              </a:spcBef>
              <a:buSzTx/>
              <a:buNone/>
              <a:defRPr sz="1424"/>
            </a:pPr>
            <a:r>
              <a:t>« cela prend trop de temps, n’est pas rémunéré à sa juste valeur et intervient avec plus d’un an de délai »</a:t>
            </a:r>
          </a:p>
          <a:p>
            <a:pPr marL="305180" indent="-305180" defTabSz="406908">
              <a:lnSpc>
                <a:spcPct val="90000"/>
              </a:lnSpc>
              <a:spcBef>
                <a:spcPts val="300"/>
              </a:spcBef>
              <a:buSzTx/>
              <a:buNone/>
              <a:defRPr sz="1424"/>
            </a:pPr>
            <a:r>
              <a:t>« mes patients connaissent bien leur traitement, un patient était au courant de la sortie du triumeq avant moi »</a:t>
            </a:r>
          </a:p>
          <a:p>
            <a:pPr marL="305180" indent="-305180" defTabSz="406908">
              <a:lnSpc>
                <a:spcPct val="90000"/>
              </a:lnSpc>
              <a:spcBef>
                <a:spcPts val="300"/>
              </a:spcBef>
              <a:buSzTx/>
              <a:buNone/>
              <a:defRPr sz="1424"/>
            </a:pPr>
            <a:r>
              <a:t>« les malades ne sont pas demandeurs, je pense que c’est plutôt du domaine du médecin ou de l’accompagnant à l’hôpital »</a:t>
            </a:r>
          </a:p>
          <a:p>
            <a:pPr marL="305180" indent="-305180" defTabSz="406908">
              <a:lnSpc>
                <a:spcPct val="90000"/>
              </a:lnSpc>
              <a:spcBef>
                <a:spcPts val="300"/>
              </a:spcBef>
              <a:buSzTx/>
              <a:buNone/>
              <a:defRPr sz="1424"/>
            </a:pPr>
            <a:r>
              <a:t>« l’entretien demande une coopération du malade, ils ont des difficultés à s’exprimer. Un encouragement du médecin pourrait aider. Il ne me semble pas que les malades attendent cette démarche » </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4" name="Shape 314"/>
          <p:cNvSpPr>
            <a:spLocks noGrp="1"/>
          </p:cNvSpPr>
          <p:nvPr>
            <p:ph type="title"/>
          </p:nvPr>
        </p:nvSpPr>
        <p:spPr>
          <a:xfrm>
            <a:off x="457199" y="274638"/>
            <a:ext cx="8059396" cy="703096"/>
          </a:xfrm>
          <a:prstGeom prst="rect">
            <a:avLst/>
          </a:prstGeom>
        </p:spPr>
        <p:txBody>
          <a:bodyPr/>
          <a:lstStyle>
            <a:lvl1pPr>
              <a:defRPr sz="3900"/>
            </a:lvl1pPr>
          </a:lstStyle>
          <a:p>
            <a:r>
              <a:t>Commentaires (2)</a:t>
            </a:r>
          </a:p>
        </p:txBody>
      </p:sp>
      <p:sp>
        <p:nvSpPr>
          <p:cNvPr id="315" name="Shape 315"/>
          <p:cNvSpPr>
            <a:spLocks noGrp="1"/>
          </p:cNvSpPr>
          <p:nvPr>
            <p:ph type="body" idx="1"/>
          </p:nvPr>
        </p:nvSpPr>
        <p:spPr>
          <a:xfrm>
            <a:off x="208270" y="1137285"/>
            <a:ext cx="8229601" cy="5120505"/>
          </a:xfrm>
          <a:prstGeom prst="rect">
            <a:avLst/>
          </a:prstGeom>
        </p:spPr>
        <p:txBody>
          <a:bodyPr/>
          <a:lstStyle/>
          <a:p>
            <a:pPr marL="312039" indent="-312039" defTabSz="416052">
              <a:spcBef>
                <a:spcPts val="600"/>
              </a:spcBef>
              <a:buSzTx/>
              <a:buNone/>
              <a:defRPr sz="1638"/>
            </a:pPr>
            <a:endParaRPr/>
          </a:p>
          <a:p>
            <a:pPr marL="312039" indent="-312039" defTabSz="416052">
              <a:spcBef>
                <a:spcPts val="300"/>
              </a:spcBef>
              <a:buSzTx/>
              <a:buNone/>
              <a:defRPr sz="1638"/>
            </a:pPr>
            <a:r>
              <a:t>« complexité »        « pas de patients VIH »        «  les patients ne sont pas demandeurs »</a:t>
            </a:r>
          </a:p>
          <a:p>
            <a:pPr marL="312039" indent="-312039" defTabSz="416052">
              <a:spcBef>
                <a:spcPts val="300"/>
              </a:spcBef>
              <a:buSzTx/>
              <a:buNone/>
              <a:defRPr sz="1638"/>
            </a:pPr>
            <a:r>
              <a:t>« je n’ai que très peu de patients, traités depuis des années, je ne suis pas sûre qu’ils seraient intéressés. Il faut déjà que nous le lancions sur d’autres thèmes, à long terme peut être que nous pourrions le faire »</a:t>
            </a:r>
          </a:p>
          <a:p>
            <a:pPr marL="312039" indent="-312039" defTabSz="416052">
              <a:spcBef>
                <a:spcPts val="300"/>
              </a:spcBef>
              <a:buSzTx/>
              <a:buNone/>
              <a:defRPr sz="1638"/>
            </a:pPr>
            <a:r>
              <a:t>« besoin de plus de formation sur le sujet »</a:t>
            </a:r>
          </a:p>
          <a:p>
            <a:pPr marL="312039" indent="-312039" defTabSz="416052">
              <a:spcBef>
                <a:spcPts val="300"/>
              </a:spcBef>
              <a:buSzTx/>
              <a:buNone/>
              <a:defRPr sz="1638"/>
            </a:pPr>
            <a:r>
              <a:t>« la notion d’entretiens pharmaceutiques me gêne car pour moi, cela fait partie intégrante de mon métier et de notre rôle. Depuis toujours je réalise des entretiens sur (pratiquement) toutes les pathologies et/ou ordonnances que je suis amenée à délivrer et je me forme très activement… »</a:t>
            </a:r>
          </a:p>
          <a:p>
            <a:pPr marL="312039" indent="-312039" defTabSz="416052">
              <a:spcBef>
                <a:spcPts val="300"/>
              </a:spcBef>
              <a:buSzTx/>
              <a:buNone/>
              <a:defRPr sz="1638"/>
            </a:pPr>
            <a:r>
              <a:t>« je ne dispose pas de temps nécessaire pour le faire correctement, faute de moyens »</a:t>
            </a:r>
          </a:p>
          <a:p>
            <a:pPr marL="312039" indent="-312039" defTabSz="416052">
              <a:spcBef>
                <a:spcPts val="300"/>
              </a:spcBef>
              <a:buSzTx/>
              <a:buNone/>
              <a:defRPr sz="1638"/>
            </a:pPr>
            <a:r>
              <a:t>« bonne compréhension et bonne prise en charge des traitements de nos patients, pas de nécessité d’entretiens pharmaceutiques »</a:t>
            </a:r>
          </a:p>
          <a:p>
            <a:pPr marL="312039" indent="-312039" defTabSz="416052">
              <a:spcBef>
                <a:spcPts val="300"/>
              </a:spcBef>
              <a:buSzTx/>
              <a:buNone/>
              <a:defRPr sz="1638"/>
            </a:pPr>
            <a:r>
              <a:t>« manque de disponibilité »</a:t>
            </a:r>
          </a:p>
          <a:p>
            <a:pPr marL="312039" indent="-312039" defTabSz="416052">
              <a:lnSpc>
                <a:spcPct val="90000"/>
              </a:lnSpc>
              <a:spcBef>
                <a:spcPts val="300"/>
              </a:spcBef>
              <a:buSzTx/>
              <a:buNone/>
              <a:defRPr sz="1638"/>
            </a:pPr>
            <a:r>
              <a:t>« les patients ont en général 2 pharmacies, une pour le VIH et une deuxième »</a:t>
            </a:r>
          </a:p>
          <a:p>
            <a:pPr marL="312039" indent="-312039" defTabSz="416052">
              <a:lnSpc>
                <a:spcPct val="90000"/>
              </a:lnSpc>
              <a:spcBef>
                <a:spcPts val="300"/>
              </a:spcBef>
              <a:buSzTx/>
              <a:buNone/>
              <a:defRPr sz="1638"/>
            </a:pPr>
            <a:r>
              <a:t>« manque de temps » (4)</a:t>
            </a:r>
          </a:p>
          <a:p>
            <a:pPr marL="312039" indent="-312039" defTabSz="416052">
              <a:lnSpc>
                <a:spcPct val="90000"/>
              </a:lnSpc>
              <a:spcBef>
                <a:spcPts val="300"/>
              </a:spcBef>
              <a:buSzTx/>
              <a:buNone/>
              <a:defRPr sz="1638"/>
            </a:pPr>
            <a:r>
              <a:t>« pas de temps et pas d’espace de confidentialité »</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 name="Shape 317"/>
          <p:cNvSpPr>
            <a:spLocks noGrp="1"/>
          </p:cNvSpPr>
          <p:nvPr>
            <p:ph type="title"/>
          </p:nvPr>
        </p:nvSpPr>
        <p:spPr>
          <a:prstGeom prst="rect">
            <a:avLst/>
          </a:prstGeom>
        </p:spPr>
        <p:txBody>
          <a:bodyPr/>
          <a:lstStyle/>
          <a:p>
            <a:r>
              <a:t>Collaboration, ETP </a:t>
            </a:r>
          </a:p>
        </p:txBody>
      </p:sp>
      <p:sp>
        <p:nvSpPr>
          <p:cNvPr id="318" name="Shape 318"/>
          <p:cNvSpPr>
            <a:spLocks noGrp="1"/>
          </p:cNvSpPr>
          <p:nvPr>
            <p:ph type="body" idx="1"/>
          </p:nvPr>
        </p:nvSpPr>
        <p:spPr>
          <a:xfrm>
            <a:off x="144417" y="1600200"/>
            <a:ext cx="8542383" cy="4738526"/>
          </a:xfrm>
          <a:prstGeom prst="rect">
            <a:avLst/>
          </a:prstGeom>
        </p:spPr>
        <p:txBody>
          <a:bodyPr/>
          <a:lstStyle/>
          <a:p>
            <a:pPr marL="342899" indent="-342899">
              <a:defRPr sz="2200"/>
            </a:pPr>
            <a:r>
              <a:t>72,7 % intéressés pour participer à des ateliers d’ETP pour PVVIH</a:t>
            </a:r>
          </a:p>
          <a:p>
            <a:pPr marL="342899" indent="-342899">
              <a:defRPr sz="2200"/>
            </a:pPr>
            <a:r>
              <a:t>79,5 % intéressés par un réseau de collaboration, avec moyens : </a:t>
            </a:r>
          </a:p>
        </p:txBody>
      </p:sp>
      <p:graphicFrame>
        <p:nvGraphicFramePr>
          <p:cNvPr id="319" name="Chart 319"/>
          <p:cNvGraphicFramePr/>
          <p:nvPr/>
        </p:nvGraphicFramePr>
        <p:xfrm>
          <a:off x="133692" y="3287618"/>
          <a:ext cx="8927828" cy="273927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3" name="Shape 323"/>
          <p:cNvSpPr>
            <a:spLocks noGrp="1"/>
          </p:cNvSpPr>
          <p:nvPr>
            <p:ph type="title"/>
          </p:nvPr>
        </p:nvSpPr>
        <p:spPr>
          <a:prstGeom prst="rect">
            <a:avLst/>
          </a:prstGeom>
        </p:spPr>
        <p:txBody>
          <a:bodyPr/>
          <a:lstStyle/>
          <a:p>
            <a:r>
              <a:t>Frein collaboration </a:t>
            </a:r>
          </a:p>
        </p:txBody>
      </p:sp>
      <p:sp>
        <p:nvSpPr>
          <p:cNvPr id="324" name="Shape 324"/>
          <p:cNvSpPr>
            <a:spLocks noGrp="1"/>
          </p:cNvSpPr>
          <p:nvPr>
            <p:ph type="body" idx="1"/>
          </p:nvPr>
        </p:nvSpPr>
        <p:spPr>
          <a:prstGeom prst="rect">
            <a:avLst/>
          </a:prstGeom>
        </p:spPr>
        <p:txBody>
          <a:bodyPr/>
          <a:lstStyle/>
          <a:p>
            <a:pPr marL="0" indent="0" defTabSz="356615">
              <a:spcBef>
                <a:spcPts val="500"/>
              </a:spcBef>
              <a:buSzTx/>
              <a:buFontTx/>
              <a:buNone/>
              <a:defRPr sz="2496"/>
            </a:pPr>
            <a:endParaRPr/>
          </a:p>
          <a:p>
            <a:pPr marL="0" indent="0" defTabSz="356615">
              <a:spcBef>
                <a:spcPts val="500"/>
              </a:spcBef>
              <a:buSzTx/>
              <a:buFontTx/>
              <a:buNone/>
              <a:defRPr sz="2496"/>
            </a:pPr>
            <a:endParaRPr/>
          </a:p>
          <a:p>
            <a:pPr marL="0" indent="0" defTabSz="356615">
              <a:spcBef>
                <a:spcPts val="500"/>
              </a:spcBef>
              <a:buSzTx/>
              <a:buFontTx/>
              <a:buNone/>
              <a:defRPr sz="2496"/>
            </a:pPr>
            <a:endParaRPr/>
          </a:p>
          <a:p>
            <a:pPr marL="0" indent="0" defTabSz="356615">
              <a:spcBef>
                <a:spcPts val="500"/>
              </a:spcBef>
              <a:buSzTx/>
              <a:buFontTx/>
              <a:buNone/>
              <a:defRPr sz="2496"/>
            </a:pPr>
            <a:endParaRPr/>
          </a:p>
          <a:p>
            <a:pPr marL="0" indent="0" defTabSz="356615">
              <a:spcBef>
                <a:spcPts val="500"/>
              </a:spcBef>
              <a:buSzTx/>
              <a:buFontTx/>
              <a:buNone/>
              <a:defRPr sz="2496"/>
            </a:pPr>
            <a:endParaRPr/>
          </a:p>
          <a:p>
            <a:pPr marL="0" indent="0" defTabSz="356615">
              <a:spcBef>
                <a:spcPts val="500"/>
              </a:spcBef>
              <a:buSzTx/>
              <a:buFontTx/>
              <a:buNone/>
              <a:defRPr sz="2496"/>
            </a:pPr>
            <a:endParaRPr/>
          </a:p>
          <a:p>
            <a:pPr marL="0" indent="0" defTabSz="356615">
              <a:spcBef>
                <a:spcPts val="500"/>
              </a:spcBef>
              <a:buSzTx/>
              <a:buFontTx/>
              <a:buNone/>
              <a:defRPr sz="2496"/>
            </a:pPr>
            <a:endParaRPr/>
          </a:p>
          <a:p>
            <a:pPr marL="0" indent="0" defTabSz="356615">
              <a:spcBef>
                <a:spcPts val="500"/>
              </a:spcBef>
              <a:buSzTx/>
              <a:buFontTx/>
              <a:buNone/>
              <a:defRPr sz="2496"/>
            </a:pPr>
            <a:endParaRPr/>
          </a:p>
          <a:p>
            <a:pPr marL="0" indent="0" defTabSz="356615">
              <a:spcBef>
                <a:spcPts val="500"/>
              </a:spcBef>
              <a:buSzTx/>
              <a:buFontTx/>
              <a:buNone/>
              <a:defRPr sz="2496"/>
            </a:pPr>
            <a:endParaRPr/>
          </a:p>
        </p:txBody>
      </p:sp>
      <p:graphicFrame>
        <p:nvGraphicFramePr>
          <p:cNvPr id="325" name="Chart 325"/>
          <p:cNvGraphicFramePr/>
          <p:nvPr/>
        </p:nvGraphicFramePr>
        <p:xfrm>
          <a:off x="317275" y="1968363"/>
          <a:ext cx="8265525" cy="37896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a:spLocks noGrp="1"/>
          </p:cNvSpPr>
          <p:nvPr>
            <p:ph type="title"/>
          </p:nvPr>
        </p:nvSpPr>
        <p:spPr>
          <a:xfrm>
            <a:off x="457200" y="274638"/>
            <a:ext cx="8229600" cy="874451"/>
          </a:xfrm>
          <a:prstGeom prst="rect">
            <a:avLst/>
          </a:prstGeom>
        </p:spPr>
        <p:txBody>
          <a:bodyPr/>
          <a:lstStyle/>
          <a:p>
            <a:r>
              <a:t>Commentaires généraux</a:t>
            </a:r>
          </a:p>
        </p:txBody>
      </p:sp>
      <p:sp>
        <p:nvSpPr>
          <p:cNvPr id="330" name="Shape 330"/>
          <p:cNvSpPr>
            <a:spLocks noGrp="1"/>
          </p:cNvSpPr>
          <p:nvPr>
            <p:ph type="body" idx="1"/>
          </p:nvPr>
        </p:nvSpPr>
        <p:spPr>
          <a:xfrm>
            <a:off x="655121" y="1350684"/>
            <a:ext cx="8031679" cy="5301941"/>
          </a:xfrm>
          <a:prstGeom prst="rect">
            <a:avLst/>
          </a:prstGeom>
        </p:spPr>
        <p:txBody>
          <a:bodyPr>
            <a:normAutofit lnSpcReduction="10000"/>
          </a:bodyPr>
          <a:lstStyle/>
          <a:p>
            <a:pPr>
              <a:lnSpc>
                <a:spcPct val="90000"/>
              </a:lnSpc>
              <a:spcBef>
                <a:spcPts val="600"/>
              </a:spcBef>
              <a:buFontTx/>
              <a:buChar char="-"/>
              <a:defRPr sz="1800"/>
            </a:pPr>
            <a:endParaRPr/>
          </a:p>
          <a:p>
            <a:pPr marL="342899" indent="-342899">
              <a:lnSpc>
                <a:spcPct val="90000"/>
              </a:lnSpc>
              <a:spcBef>
                <a:spcPts val="400"/>
              </a:spcBef>
              <a:buFontTx/>
              <a:buChar char="-"/>
              <a:defRPr sz="2000"/>
            </a:pPr>
            <a:r>
              <a:t>Formations par internet, collaboration par téléphone </a:t>
            </a:r>
          </a:p>
          <a:p>
            <a:pPr marL="342899" indent="-342899">
              <a:lnSpc>
                <a:spcPct val="90000"/>
              </a:lnSpc>
              <a:spcBef>
                <a:spcPts val="400"/>
              </a:spcBef>
              <a:buFontTx/>
              <a:buChar char="-"/>
              <a:defRPr sz="2000"/>
            </a:pPr>
            <a:r>
              <a:t>Recevoir une copie d’ordonnance directement de l’hôpital afin d’avoir le temps de s’informer sur les produits prescrits. </a:t>
            </a:r>
          </a:p>
          <a:p>
            <a:pPr marL="342899" indent="-342899">
              <a:lnSpc>
                <a:spcPct val="90000"/>
              </a:lnSpc>
              <a:spcBef>
                <a:spcPts val="400"/>
              </a:spcBef>
              <a:buFontTx/>
              <a:buChar char="-"/>
              <a:defRPr sz="2000"/>
            </a:pPr>
            <a:r>
              <a:t>avoir l’adresse d’un correspondant hospitalier de proximité qui servirait de spécialiste référent </a:t>
            </a:r>
          </a:p>
          <a:p>
            <a:pPr marL="342899" indent="-342899">
              <a:lnSpc>
                <a:spcPct val="90000"/>
              </a:lnSpc>
              <a:spcBef>
                <a:spcPts val="400"/>
              </a:spcBef>
              <a:buFontTx/>
              <a:buChar char="-"/>
              <a:defRPr sz="2000"/>
            </a:pPr>
            <a:r>
              <a:t>Avoir l’adresse mail du prescripteur pour pouvoir gérer certains problèmes comme les RDV annulés ou repoussés (et problèmes réguliers de produits manquants)</a:t>
            </a:r>
            <a:endParaRPr sz="2900"/>
          </a:p>
          <a:p>
            <a:pPr>
              <a:lnSpc>
                <a:spcPct val="90000"/>
              </a:lnSpc>
              <a:spcBef>
                <a:spcPts val="600"/>
              </a:spcBef>
              <a:buSzTx/>
              <a:buNone/>
              <a:defRPr sz="1800"/>
            </a:pPr>
            <a:endParaRPr sz="2900"/>
          </a:p>
          <a:p>
            <a:pPr>
              <a:lnSpc>
                <a:spcPct val="90000"/>
              </a:lnSpc>
              <a:spcBef>
                <a:spcPts val="300"/>
              </a:spcBef>
              <a:buSzTx/>
              <a:buNone/>
              <a:defRPr sz="1400"/>
            </a:pPr>
            <a:r>
              <a:t>« la publicité étant interdite dans notre profession, je ne sais pas si être présente dans un carnet d’adresse est autorisé. Je ne voudrais pas avoir de problème avec l’ordre »              « un peu curieux la notion de carnet d’adresse »</a:t>
            </a:r>
            <a:endParaRPr sz="2900"/>
          </a:p>
          <a:p>
            <a:pPr>
              <a:lnSpc>
                <a:spcPct val="90000"/>
              </a:lnSpc>
              <a:spcBef>
                <a:spcPts val="600"/>
              </a:spcBef>
              <a:buSzTx/>
              <a:buNone/>
              <a:defRPr sz="1600"/>
            </a:pPr>
            <a:endParaRPr sz="2900"/>
          </a:p>
          <a:p>
            <a:pPr>
              <a:lnSpc>
                <a:spcPct val="90000"/>
              </a:lnSpc>
              <a:spcBef>
                <a:spcPts val="300"/>
              </a:spcBef>
              <a:buSzTx/>
              <a:buNone/>
              <a:defRPr sz="1400"/>
            </a:pPr>
            <a:r>
              <a:t>« le patient doit être libre du choix de son officine, il n’y a pas lieu que l’hôpital l’oriente vers une officine plutôt qu’une autre » </a:t>
            </a:r>
            <a:endParaRPr sz="2900"/>
          </a:p>
          <a:p>
            <a:pPr>
              <a:lnSpc>
                <a:spcPct val="90000"/>
              </a:lnSpc>
              <a:spcBef>
                <a:spcPts val="600"/>
              </a:spcBef>
              <a:buSzTx/>
              <a:buNone/>
              <a:defRPr sz="1600"/>
            </a:pPr>
            <a:endParaRPr sz="2900"/>
          </a:p>
          <a:p>
            <a:pPr>
              <a:lnSpc>
                <a:spcPct val="90000"/>
              </a:lnSpc>
              <a:spcBef>
                <a:spcPts val="300"/>
              </a:spcBef>
              <a:buSzTx/>
              <a:buNone/>
              <a:defRPr sz="1400"/>
            </a:pPr>
            <a:r>
              <a:t>« depuis la vente des tests de dépistage nous constatons une certaine angoisse chez nos acheteurs, a ce jour nous n’avons pas eu de retour sur nos ventes pour accompagner ou diriger les patients »</a:t>
            </a: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2" name="Shape 332"/>
          <p:cNvSpPr>
            <a:spLocks noGrp="1"/>
          </p:cNvSpPr>
          <p:nvPr>
            <p:ph type="title"/>
          </p:nvPr>
        </p:nvSpPr>
        <p:spPr>
          <a:prstGeom prst="rect">
            <a:avLst/>
          </a:prstGeom>
        </p:spPr>
        <p:txBody>
          <a:bodyPr/>
          <a:lstStyle/>
          <a:p>
            <a:r>
              <a:t>CONCLUSION</a:t>
            </a:r>
          </a:p>
        </p:txBody>
      </p:sp>
      <p:sp>
        <p:nvSpPr>
          <p:cNvPr id="333" name="Shape 333"/>
          <p:cNvSpPr>
            <a:spLocks noGrp="1"/>
          </p:cNvSpPr>
          <p:nvPr>
            <p:ph type="body" idx="1"/>
          </p:nvPr>
        </p:nvSpPr>
        <p:spPr>
          <a:xfrm>
            <a:off x="457200" y="1417637"/>
            <a:ext cx="8229600" cy="4708526"/>
          </a:xfrm>
          <a:prstGeom prst="rect">
            <a:avLst/>
          </a:prstGeom>
        </p:spPr>
        <p:txBody>
          <a:bodyPr>
            <a:normAutofit lnSpcReduction="10000"/>
          </a:bodyPr>
          <a:lstStyle/>
          <a:p>
            <a:pPr marL="329184" indent="-329184" defTabSz="438911">
              <a:spcBef>
                <a:spcPts val="400"/>
              </a:spcBef>
              <a:defRPr sz="1919"/>
            </a:pPr>
            <a:r>
              <a:t>Pharmaciens non sélectionnés, moyenne d’age élevée, installés le plus souvent depuis &gt; 10 ans</a:t>
            </a:r>
          </a:p>
          <a:p>
            <a:pPr marL="329184" indent="-329184" defTabSz="438911">
              <a:buSzTx/>
              <a:buNone/>
              <a:defRPr sz="1919"/>
            </a:pPr>
            <a:endParaRPr/>
          </a:p>
          <a:p>
            <a:pPr marL="329184" indent="-329184" defTabSz="438911">
              <a:spcBef>
                <a:spcPts val="400"/>
              </a:spcBef>
              <a:defRPr sz="1919"/>
            </a:pPr>
            <a:r>
              <a:t>Formations VIH/hépatites 61,4% le plus souvent informelles</a:t>
            </a:r>
          </a:p>
          <a:p>
            <a:pPr marL="329184" indent="-329184" defTabSz="438911">
              <a:spcBef>
                <a:spcPts val="400"/>
              </a:spcBef>
              <a:defRPr sz="1919"/>
            </a:pPr>
            <a:r>
              <a:t>Très peu de collaboration ville-hôpital (8%), plutôt isolés probablement</a:t>
            </a:r>
          </a:p>
          <a:p>
            <a:pPr marL="329184" indent="-329184" defTabSz="438911">
              <a:spcBef>
                <a:spcPts val="400"/>
              </a:spcBef>
              <a:defRPr sz="1919"/>
            </a:pPr>
            <a:r>
              <a:t>44% dispensent des ARV à &lt; 5 patients/mois </a:t>
            </a:r>
          </a:p>
          <a:p>
            <a:pPr marL="329184" indent="-329184" defTabSz="438911">
              <a:buSzTx/>
              <a:buNone/>
              <a:defRPr sz="1919"/>
            </a:pPr>
            <a:endParaRPr/>
          </a:p>
          <a:p>
            <a:pPr marL="329184" indent="-329184" defTabSz="438911">
              <a:spcBef>
                <a:spcPts val="400"/>
              </a:spcBef>
              <a:defRPr sz="1919"/>
            </a:pPr>
            <a:r>
              <a:t>Intérêt pour entretiens pharmaceutiques et VIH mais raisons du non &gt; stabilité des patients, manque de temps et de moyens, peu d’intérêt apparent des patients</a:t>
            </a:r>
          </a:p>
          <a:p>
            <a:pPr marL="329184" indent="-329184" defTabSz="438911">
              <a:buSzTx/>
              <a:buNone/>
              <a:defRPr sz="1919"/>
            </a:pPr>
            <a:endParaRPr/>
          </a:p>
          <a:p>
            <a:pPr marL="329184" indent="-329184" defTabSz="438911">
              <a:spcBef>
                <a:spcPts val="500"/>
              </a:spcBef>
              <a:defRPr sz="1919"/>
            </a:pPr>
            <a:r>
              <a:t>Intérêt pour réseau de collaboration 79,5%, ateliers thérapeutiques 72,7% avec surtout : </a:t>
            </a:r>
            <a:r>
              <a:rPr sz="2304" b="1"/>
              <a:t>Communication avec médecins +++ </a:t>
            </a:r>
            <a:r>
              <a:t>Formations/réunions pluripro/ dossier partagé</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5" name="Shape 335"/>
          <p:cNvSpPr>
            <a:spLocks noGrp="1"/>
          </p:cNvSpPr>
          <p:nvPr>
            <p:ph type="ctrTitle"/>
          </p:nvPr>
        </p:nvSpPr>
        <p:spPr>
          <a:prstGeom prst="rect">
            <a:avLst/>
          </a:prstGeom>
        </p:spPr>
        <p:txBody>
          <a:bodyPr/>
          <a:lstStyle/>
          <a:p>
            <a:r>
              <a:t>ENQUETE PHARMACIENS</a:t>
            </a:r>
          </a:p>
        </p:txBody>
      </p:sp>
      <p:sp>
        <p:nvSpPr>
          <p:cNvPr id="336" name="Shape 336"/>
          <p:cNvSpPr>
            <a:spLocks noGrp="1"/>
          </p:cNvSpPr>
          <p:nvPr>
            <p:ph type="subTitle" sz="quarter" idx="1"/>
          </p:nvPr>
        </p:nvSpPr>
        <p:spPr>
          <a:prstGeom prst="rect">
            <a:avLst/>
          </a:prstGeom>
        </p:spPr>
        <p:txBody>
          <a:bodyPr/>
          <a:lstStyle>
            <a:lvl1pPr>
              <a:defRPr>
                <a:solidFill>
                  <a:srgbClr val="558ED5"/>
                </a:solidFill>
              </a:defRPr>
            </a:lvl1pPr>
          </a:lstStyle>
          <a:p>
            <a:r>
              <a:t>2/ PHARMACIENS HOSPITALIERS</a:t>
            </a: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8" name="Shape 338"/>
          <p:cNvSpPr>
            <a:spLocks noGrp="1"/>
          </p:cNvSpPr>
          <p:nvPr>
            <p:ph type="title"/>
          </p:nvPr>
        </p:nvSpPr>
        <p:spPr>
          <a:prstGeom prst="rect">
            <a:avLst/>
          </a:prstGeom>
        </p:spPr>
        <p:txBody>
          <a:bodyPr/>
          <a:lstStyle/>
          <a:p>
            <a:r>
              <a:t>Participants à l’enquête </a:t>
            </a:r>
          </a:p>
        </p:txBody>
      </p:sp>
      <p:sp>
        <p:nvSpPr>
          <p:cNvPr id="339" name="Shape 339"/>
          <p:cNvSpPr>
            <a:spLocks noGrp="1"/>
          </p:cNvSpPr>
          <p:nvPr>
            <p:ph type="body" idx="1"/>
          </p:nvPr>
        </p:nvSpPr>
        <p:spPr>
          <a:xfrm>
            <a:off x="457200" y="1600200"/>
            <a:ext cx="8229600" cy="4525963"/>
          </a:xfrm>
          <a:prstGeom prst="rect">
            <a:avLst/>
          </a:prstGeom>
        </p:spPr>
        <p:txBody>
          <a:bodyPr>
            <a:normAutofit lnSpcReduction="10000"/>
          </a:bodyPr>
          <a:lstStyle/>
          <a:p>
            <a:pPr marL="253745" indent="-253745" defTabSz="338327">
              <a:spcBef>
                <a:spcPts val="500"/>
              </a:spcBef>
              <a:defRPr sz="2368"/>
            </a:pPr>
            <a:r>
              <a:t>Adressé aux pharmaciens « circuit officine » et/ou « rétrocession aux patients ambulatoires » APHP</a:t>
            </a:r>
          </a:p>
          <a:p>
            <a:pPr marL="253745" indent="-253745" defTabSz="338327">
              <a:spcBef>
                <a:spcPts val="500"/>
              </a:spcBef>
              <a:defRPr sz="2368"/>
            </a:pPr>
            <a:endParaRPr/>
          </a:p>
          <a:p>
            <a:pPr marL="253745" indent="-253745" defTabSz="338327">
              <a:spcBef>
                <a:spcPts val="500"/>
              </a:spcBef>
              <a:defRPr sz="2368"/>
            </a:pPr>
            <a:r>
              <a:t>44 pharmaciens par corevih nord </a:t>
            </a:r>
          </a:p>
          <a:p>
            <a:pPr marL="253745" indent="-253745" defTabSz="338327">
              <a:spcBef>
                <a:spcPts val="500"/>
              </a:spcBef>
              <a:defRPr sz="2368"/>
            </a:pPr>
            <a:endParaRPr/>
          </a:p>
          <a:p>
            <a:pPr marL="253745" indent="-253745" defTabSz="338327">
              <a:spcBef>
                <a:spcPts val="500"/>
              </a:spcBef>
              <a:defRPr sz="2368"/>
            </a:pPr>
            <a:r>
              <a:t>26 réponses (taux de réponse 59,1%)</a:t>
            </a:r>
          </a:p>
          <a:p>
            <a:pPr marL="253745" indent="-253745" defTabSz="338327">
              <a:spcBef>
                <a:spcPts val="500"/>
              </a:spcBef>
              <a:defRPr sz="2368"/>
            </a:pPr>
            <a:endParaRPr/>
          </a:p>
          <a:p>
            <a:pPr marL="253745" indent="-253745" defTabSz="338327">
              <a:spcBef>
                <a:spcPts val="500"/>
              </a:spcBef>
              <a:defRPr sz="2368"/>
            </a:pPr>
            <a:r>
              <a:t>21 femmes (80,8%), 5 hommes</a:t>
            </a:r>
          </a:p>
          <a:p>
            <a:pPr marL="253745" indent="-253745" defTabSz="338327">
              <a:spcBef>
                <a:spcPts val="500"/>
              </a:spcBef>
              <a:defRPr sz="2368"/>
            </a:pPr>
            <a:r>
              <a:t>Age moyen 45,8 ans</a:t>
            </a:r>
          </a:p>
          <a:p>
            <a:pPr marL="253745" indent="-253745" defTabSz="338327">
              <a:spcBef>
                <a:spcPts val="500"/>
              </a:spcBef>
              <a:defRPr sz="2368"/>
            </a:pPr>
            <a:endParaRPr/>
          </a:p>
          <a:p>
            <a:pPr marL="253745" indent="-253745" defTabSz="338327">
              <a:spcBef>
                <a:spcPts val="500"/>
              </a:spcBef>
              <a:defRPr sz="2368"/>
            </a:pPr>
            <a:r>
              <a:t>50% a Paris, 50% petite Couronne</a:t>
            </a: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1" name="Shape 341"/>
          <p:cNvSpPr>
            <a:spLocks noGrp="1"/>
          </p:cNvSpPr>
          <p:nvPr>
            <p:ph type="title"/>
          </p:nvPr>
        </p:nvSpPr>
        <p:spPr>
          <a:prstGeom prst="rect">
            <a:avLst/>
          </a:prstGeom>
        </p:spPr>
        <p:txBody>
          <a:bodyPr/>
          <a:lstStyle/>
          <a:p>
            <a:r>
              <a:t>Dispensation ARV</a:t>
            </a:r>
          </a:p>
        </p:txBody>
      </p:sp>
      <p:sp>
        <p:nvSpPr>
          <p:cNvPr id="342" name="Shape 342"/>
          <p:cNvSpPr>
            <a:spLocks noGrp="1"/>
          </p:cNvSpPr>
          <p:nvPr>
            <p:ph type="body" idx="1"/>
          </p:nvPr>
        </p:nvSpPr>
        <p:spPr>
          <a:xfrm>
            <a:off x="457200" y="1515148"/>
            <a:ext cx="8229600" cy="4611015"/>
          </a:xfrm>
          <a:prstGeom prst="rect">
            <a:avLst/>
          </a:prstGeom>
        </p:spPr>
        <p:txBody>
          <a:bodyPr/>
          <a:lstStyle/>
          <a:p>
            <a:pPr marL="174878" indent="-174878" defTabSz="233172">
              <a:spcBef>
                <a:spcPts val="300"/>
              </a:spcBef>
              <a:defRPr sz="1632"/>
            </a:pPr>
            <a:r>
              <a:t>&gt; 50 patients/mois pour 76,9%</a:t>
            </a:r>
          </a:p>
          <a:p>
            <a:pPr marL="174878" indent="-174878" defTabSz="233172">
              <a:spcBef>
                <a:spcPts val="300"/>
              </a:spcBef>
              <a:defRPr sz="1632"/>
            </a:pPr>
            <a:r>
              <a:rPr b="1"/>
              <a:t>Information de la délivrance possible en ville pour tous,</a:t>
            </a:r>
            <a:r>
              <a:t> principalement :</a:t>
            </a:r>
          </a:p>
          <a:p>
            <a:pPr marL="408051" lvl="1" indent="-174878" defTabSz="233172">
              <a:spcBef>
                <a:spcPts val="300"/>
              </a:spcBef>
              <a:buChar char="•"/>
              <a:defRPr sz="1632"/>
            </a:pPr>
            <a:r>
              <a:t>Par oral</a:t>
            </a:r>
          </a:p>
          <a:p>
            <a:pPr marL="408051" lvl="1" indent="-174878" defTabSz="233172">
              <a:spcBef>
                <a:spcPts val="300"/>
              </a:spcBef>
              <a:buChar char="•"/>
              <a:defRPr sz="1632"/>
            </a:pPr>
            <a:r>
              <a:t>Pour soucis d’information éclairée des patients (61,5%) puis manque de personnel (19,2%)</a:t>
            </a:r>
          </a:p>
          <a:p>
            <a:pPr marL="408051" lvl="1" indent="-174878" defTabSz="233172">
              <a:spcBef>
                <a:spcPts val="300"/>
              </a:spcBef>
              <a:buChar char="•"/>
              <a:defRPr sz="1632"/>
            </a:pPr>
            <a:r>
              <a:t>Souvent/systématiquement : 50%</a:t>
            </a:r>
          </a:p>
          <a:p>
            <a:pPr marL="408051" lvl="1" indent="-174878" defTabSz="233172">
              <a:spcBef>
                <a:spcPts val="300"/>
              </a:spcBef>
              <a:buChar char="•"/>
              <a:defRPr sz="1632"/>
            </a:pPr>
            <a:r>
              <a:t>Parfois 30,8%, rarement 19%</a:t>
            </a:r>
          </a:p>
          <a:p>
            <a:pPr marL="408051" lvl="1" indent="-174878" defTabSz="233172">
              <a:spcBef>
                <a:spcPts val="300"/>
              </a:spcBef>
              <a:buChar char="•"/>
              <a:defRPr sz="1632"/>
            </a:pPr>
            <a:endParaRPr/>
          </a:p>
          <a:p>
            <a:pPr marL="174878" indent="-174878" defTabSz="233172">
              <a:spcBef>
                <a:spcPts val="300"/>
              </a:spcBef>
              <a:defRPr sz="1632" b="1"/>
            </a:pPr>
            <a:r>
              <a:t>Réponses des patients : plutôt pas d’accord (50%)</a:t>
            </a:r>
          </a:p>
          <a:p>
            <a:pPr marL="174878" indent="-174878" defTabSz="233172">
              <a:spcBef>
                <a:spcPts val="300"/>
              </a:spcBef>
              <a:defRPr sz="1632"/>
            </a:pPr>
            <a:endParaRPr/>
          </a:p>
          <a:p>
            <a:pPr marL="174878" indent="-174878" defTabSz="233172">
              <a:spcBef>
                <a:spcPts val="300"/>
              </a:spcBef>
              <a:defRPr sz="1632"/>
            </a:pPr>
            <a:r>
              <a:t>Dispensation a des patients adressés par la ville 77%, raisons </a:t>
            </a:r>
          </a:p>
          <a:p>
            <a:pPr marL="408051" lvl="1" indent="-174878" defTabSz="233172">
              <a:spcBef>
                <a:spcPts val="300"/>
              </a:spcBef>
              <a:buChar char="•"/>
              <a:defRPr sz="1632"/>
            </a:pPr>
            <a:r>
              <a:t>Rupture ou absence de stock 76,9%</a:t>
            </a:r>
          </a:p>
          <a:p>
            <a:pPr marL="408051" lvl="1" indent="-174878" defTabSz="233172">
              <a:spcBef>
                <a:spcPts val="300"/>
              </a:spcBef>
              <a:buChar char="•"/>
              <a:defRPr sz="1632"/>
            </a:pPr>
            <a:r>
              <a:t>Statut social absent ou précaire 23,1%</a:t>
            </a:r>
          </a:p>
          <a:p>
            <a:pPr marL="408051" lvl="1" indent="-174878" defTabSz="233172">
              <a:spcBef>
                <a:spcPts val="300"/>
              </a:spcBef>
              <a:buChar char="•"/>
              <a:defRPr sz="1632"/>
            </a:pPr>
            <a:endParaRPr/>
          </a:p>
          <a:p>
            <a:pPr marL="174878" indent="-174878" defTabSz="233172">
              <a:spcBef>
                <a:spcPts val="300"/>
              </a:spcBef>
              <a:defRPr sz="1632"/>
            </a:pPr>
            <a:r>
              <a:t>Raison principale ressentie des PH pour la dispensation hospitalière plutôt que de ville : </a:t>
            </a:r>
            <a:r>
              <a:rPr b="1"/>
              <a:t>CONFIDENTIALITE (92,3%)</a:t>
            </a:r>
            <a:r>
              <a:t>, Proximité géographique (3,8%)</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4" name="Shape 344"/>
          <p:cNvSpPr>
            <a:spLocks noGrp="1"/>
          </p:cNvSpPr>
          <p:nvPr>
            <p:ph type="title"/>
          </p:nvPr>
        </p:nvSpPr>
        <p:spPr>
          <a:prstGeom prst="rect">
            <a:avLst/>
          </a:prstGeom>
        </p:spPr>
        <p:txBody>
          <a:bodyPr/>
          <a:lstStyle/>
          <a:p>
            <a:r>
              <a:t>Pratiques</a:t>
            </a:r>
          </a:p>
        </p:txBody>
      </p:sp>
      <p:sp>
        <p:nvSpPr>
          <p:cNvPr id="345" name="Shape 345"/>
          <p:cNvSpPr>
            <a:spLocks noGrp="1"/>
          </p:cNvSpPr>
          <p:nvPr>
            <p:ph type="body" idx="1"/>
          </p:nvPr>
        </p:nvSpPr>
        <p:spPr>
          <a:prstGeom prst="rect">
            <a:avLst/>
          </a:prstGeom>
        </p:spPr>
        <p:txBody>
          <a:bodyPr/>
          <a:lstStyle/>
          <a:p>
            <a:pPr marL="342899" indent="-342899">
              <a:defRPr sz="2400" b="1"/>
            </a:pPr>
            <a:endParaRPr/>
          </a:p>
          <a:p>
            <a:pPr marL="342899" indent="-342899">
              <a:defRPr sz="2400" b="1"/>
            </a:pPr>
            <a:r>
              <a:t>DP Moins utilisé qu’en ville ++ 26,9% des PH (7/26)</a:t>
            </a:r>
          </a:p>
          <a:p>
            <a:pPr marL="342899" indent="-342899">
              <a:defRPr sz="2400" b="1"/>
            </a:pPr>
            <a:endParaRPr/>
          </a:p>
          <a:p>
            <a:pPr marL="342899" indent="-342899">
              <a:defRPr sz="2400" b="1"/>
            </a:pPr>
            <a:endParaRPr/>
          </a:p>
          <a:p>
            <a:pPr marL="342899" indent="-342899">
              <a:defRPr sz="2400"/>
            </a:pPr>
            <a:r>
              <a:t>Participation à PEC pluriprofessionnelle</a:t>
            </a:r>
          </a:p>
          <a:p>
            <a:pPr marL="800099" lvl="1" indent="-342899">
              <a:buChar char="•"/>
              <a:defRPr sz="2400"/>
            </a:pPr>
            <a:r>
              <a:t>Staffs des PVVIH : 57,7%</a:t>
            </a:r>
          </a:p>
          <a:p>
            <a:pPr marL="800099" lvl="1" indent="-342899">
              <a:buChar char="•"/>
              <a:defRPr sz="2400"/>
            </a:pPr>
            <a:r>
              <a:t>Manifestations Corevih : 26,9%</a:t>
            </a:r>
          </a:p>
          <a:p>
            <a:pPr marL="800099" lvl="1" indent="-342899">
              <a:buChar char="•"/>
              <a:defRPr sz="2400"/>
            </a:pPr>
            <a:r>
              <a:t>Aucune : 26,9%</a:t>
            </a:r>
          </a:p>
          <a:p>
            <a:pPr marL="800099" lvl="1" indent="-342899">
              <a:buChar char="•"/>
              <a:defRPr sz="2400"/>
            </a:pPr>
            <a:r>
              <a:t>Autres : 23,1% (non détaillé)</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prstGeom prst="rect">
            <a:avLst/>
          </a:prstGeom>
        </p:spPr>
        <p:txBody>
          <a:bodyPr/>
          <a:lstStyle/>
          <a:p>
            <a:r>
              <a:t>Suivi VIH, traitement ARV</a:t>
            </a:r>
          </a:p>
        </p:txBody>
      </p:sp>
      <p:graphicFrame>
        <p:nvGraphicFramePr>
          <p:cNvPr id="137" name="Table 137"/>
          <p:cNvGraphicFramePr/>
          <p:nvPr/>
        </p:nvGraphicFramePr>
        <p:xfrm>
          <a:off x="2386136" y="1705809"/>
          <a:ext cx="3954753" cy="2682240"/>
        </p:xfrm>
        <a:graphic>
          <a:graphicData uri="http://schemas.openxmlformats.org/drawingml/2006/table">
            <a:tbl>
              <a:tblPr firstRow="1">
                <a:tableStyleId>{4C3C2611-4C71-4FC5-86AE-919BDF0F9419}</a:tableStyleId>
              </a:tblPr>
              <a:tblGrid>
                <a:gridCol w="1318251"/>
                <a:gridCol w="1318251"/>
                <a:gridCol w="1318251"/>
              </a:tblGrid>
              <a:tr h="495684">
                <a:tc>
                  <a:txBody>
                    <a:bodyPr/>
                    <a:lstStyle/>
                    <a:p>
                      <a:pPr algn="l">
                        <a:defRPr sz="1800" b="0"/>
                      </a:pPr>
                      <a:r>
                        <a:rPr sz="1600" b="1"/>
                        <a:t>Nombre d’années</a:t>
                      </a:r>
                    </a:p>
                  </a:txBody>
                  <a:tcPr marL="45720" marR="45720" horzOverflow="overflow"/>
                </a:tc>
                <a:tc>
                  <a:txBody>
                    <a:bodyPr/>
                    <a:lstStyle/>
                    <a:p>
                      <a:pPr algn="ctr">
                        <a:defRPr sz="1800" b="0"/>
                      </a:pPr>
                      <a:r>
                        <a:rPr sz="1600" b="1"/>
                        <a:t>N=561
(DM 69)</a:t>
                      </a:r>
                    </a:p>
                  </a:txBody>
                  <a:tcPr marL="45720" marR="45720" horzOverflow="overflow"/>
                </a:tc>
                <a:tc>
                  <a:txBody>
                    <a:bodyPr/>
                    <a:lstStyle/>
                    <a:p>
                      <a:pPr algn="ctr">
                        <a:defRPr sz="1800" b="0"/>
                      </a:pPr>
                      <a:r>
                        <a:rPr sz="1600" b="1"/>
                        <a:t>%</a:t>
                      </a:r>
                    </a:p>
                  </a:txBody>
                  <a:tcPr marL="45720" marR="45720" horzOverflow="overflow"/>
                </a:tc>
              </a:tr>
              <a:tr h="268408">
                <a:tc>
                  <a:txBody>
                    <a:bodyPr/>
                    <a:lstStyle/>
                    <a:p>
                      <a:pPr algn="l">
                        <a:defRPr sz="1800"/>
                      </a:pPr>
                      <a:r>
                        <a:rPr sz="1400"/>
                        <a:t>0  a 5 ans</a:t>
                      </a:r>
                    </a:p>
                  </a:txBody>
                  <a:tcPr marL="45720" marR="45720" horzOverflow="overflow"/>
                </a:tc>
                <a:tc>
                  <a:txBody>
                    <a:bodyPr/>
                    <a:lstStyle/>
                    <a:p>
                      <a:pPr algn="ctr">
                        <a:defRPr sz="1800"/>
                      </a:pPr>
                      <a:r>
                        <a:rPr sz="1400"/>
                        <a:t>102</a:t>
                      </a:r>
                    </a:p>
                  </a:txBody>
                  <a:tcPr marL="45720" marR="45720" horzOverflow="overflow"/>
                </a:tc>
                <a:tc>
                  <a:txBody>
                    <a:bodyPr/>
                    <a:lstStyle/>
                    <a:p>
                      <a:pPr algn="ctr">
                        <a:defRPr sz="1800"/>
                      </a:pPr>
                      <a:r>
                        <a:rPr sz="1400"/>
                        <a:t>18,2</a:t>
                      </a:r>
                    </a:p>
                  </a:txBody>
                  <a:tcPr marL="45720" marR="45720" horzOverflow="overflow"/>
                </a:tc>
              </a:tr>
              <a:tr h="268408">
                <a:tc>
                  <a:txBody>
                    <a:bodyPr/>
                    <a:lstStyle/>
                    <a:p>
                      <a:pPr algn="l">
                        <a:defRPr sz="1800"/>
                      </a:pPr>
                      <a:r>
                        <a:rPr sz="1400"/>
                        <a:t>5 a 10 ans</a:t>
                      </a:r>
                    </a:p>
                  </a:txBody>
                  <a:tcPr marL="45720" marR="45720" horzOverflow="overflow">
                    <a:noFill/>
                  </a:tcPr>
                </a:tc>
                <a:tc>
                  <a:txBody>
                    <a:bodyPr/>
                    <a:lstStyle/>
                    <a:p>
                      <a:pPr algn="ctr">
                        <a:defRPr sz="1800"/>
                      </a:pPr>
                      <a:r>
                        <a:rPr sz="1400"/>
                        <a:t>93</a:t>
                      </a:r>
                    </a:p>
                  </a:txBody>
                  <a:tcPr marL="45720" marR="45720" horzOverflow="overflow">
                    <a:noFill/>
                  </a:tcPr>
                </a:tc>
                <a:tc>
                  <a:txBody>
                    <a:bodyPr/>
                    <a:lstStyle/>
                    <a:p>
                      <a:pPr algn="ctr">
                        <a:defRPr sz="1800"/>
                      </a:pPr>
                      <a:r>
                        <a:rPr sz="1400"/>
                        <a:t>16,6</a:t>
                      </a:r>
                    </a:p>
                  </a:txBody>
                  <a:tcPr marL="45720" marR="45720" horzOverflow="overflow">
                    <a:noFill/>
                  </a:tcPr>
                </a:tc>
              </a:tr>
              <a:tr h="268408">
                <a:tc>
                  <a:txBody>
                    <a:bodyPr/>
                    <a:lstStyle/>
                    <a:p>
                      <a:pPr algn="l">
                        <a:defRPr sz="1800"/>
                      </a:pPr>
                      <a:r>
                        <a:rPr sz="1400"/>
                        <a:t>11 a 15 ans</a:t>
                      </a:r>
                    </a:p>
                  </a:txBody>
                  <a:tcPr marL="45720" marR="45720" horzOverflow="overflow"/>
                </a:tc>
                <a:tc>
                  <a:txBody>
                    <a:bodyPr/>
                    <a:lstStyle/>
                    <a:p>
                      <a:pPr algn="ctr">
                        <a:defRPr sz="1800"/>
                      </a:pPr>
                      <a:r>
                        <a:rPr sz="1400"/>
                        <a:t>101</a:t>
                      </a:r>
                    </a:p>
                  </a:txBody>
                  <a:tcPr marL="45720" marR="45720" horzOverflow="overflow"/>
                </a:tc>
                <a:tc>
                  <a:txBody>
                    <a:bodyPr/>
                    <a:lstStyle/>
                    <a:p>
                      <a:pPr algn="ctr">
                        <a:defRPr sz="1800"/>
                      </a:pPr>
                      <a:r>
                        <a:rPr sz="1400"/>
                        <a:t>18</a:t>
                      </a:r>
                    </a:p>
                  </a:txBody>
                  <a:tcPr marL="45720" marR="45720" horzOverflow="overflow"/>
                </a:tc>
              </a:tr>
              <a:tr h="268408">
                <a:tc>
                  <a:txBody>
                    <a:bodyPr/>
                    <a:lstStyle/>
                    <a:p>
                      <a:pPr algn="l">
                        <a:defRPr sz="1800"/>
                      </a:pPr>
                      <a:r>
                        <a:rPr sz="1400"/>
                        <a:t>15 a 20 ans</a:t>
                      </a:r>
                    </a:p>
                  </a:txBody>
                  <a:tcPr marL="45720" marR="45720" horzOverflow="overflow">
                    <a:noFill/>
                  </a:tcPr>
                </a:tc>
                <a:tc>
                  <a:txBody>
                    <a:bodyPr/>
                    <a:lstStyle/>
                    <a:p>
                      <a:pPr algn="ctr">
                        <a:defRPr sz="1800"/>
                      </a:pPr>
                      <a:r>
                        <a:rPr sz="1400"/>
                        <a:t>104</a:t>
                      </a:r>
                    </a:p>
                  </a:txBody>
                  <a:tcPr marL="45720" marR="45720" horzOverflow="overflow">
                    <a:noFill/>
                  </a:tcPr>
                </a:tc>
                <a:tc>
                  <a:txBody>
                    <a:bodyPr/>
                    <a:lstStyle/>
                    <a:p>
                      <a:pPr algn="ctr">
                        <a:defRPr sz="1800"/>
                      </a:pPr>
                      <a:r>
                        <a:rPr sz="1400"/>
                        <a:t>18,5</a:t>
                      </a:r>
                    </a:p>
                  </a:txBody>
                  <a:tcPr marL="45720" marR="45720" horzOverflow="overflow">
                    <a:solidFill>
                      <a:srgbClr val="D99694"/>
                    </a:solidFill>
                  </a:tcPr>
                </a:tc>
              </a:tr>
              <a:tr h="268408">
                <a:tc>
                  <a:txBody>
                    <a:bodyPr/>
                    <a:lstStyle/>
                    <a:p>
                      <a:pPr algn="l">
                        <a:defRPr sz="1800"/>
                      </a:pPr>
                      <a:r>
                        <a:rPr sz="1400"/>
                        <a:t>&gt; 20 ans</a:t>
                      </a:r>
                    </a:p>
                  </a:txBody>
                  <a:tcPr marL="45720" marR="45720" horzOverflow="overflow"/>
                </a:tc>
                <a:tc>
                  <a:txBody>
                    <a:bodyPr/>
                    <a:lstStyle/>
                    <a:p>
                      <a:pPr algn="ctr">
                        <a:defRPr sz="1800"/>
                      </a:pPr>
                      <a:r>
                        <a:rPr sz="1400"/>
                        <a:t>161</a:t>
                      </a:r>
                    </a:p>
                  </a:txBody>
                  <a:tcPr marL="45720" marR="45720" horzOverflow="overflow"/>
                </a:tc>
                <a:tc>
                  <a:txBody>
                    <a:bodyPr/>
                    <a:lstStyle/>
                    <a:p>
                      <a:pPr algn="ctr">
                        <a:defRPr sz="1800"/>
                      </a:pPr>
                      <a:r>
                        <a:rPr sz="1400"/>
                        <a:t>28,7</a:t>
                      </a:r>
                    </a:p>
                  </a:txBody>
                  <a:tcPr marL="45720" marR="45720" horzOverflow="overflow">
                    <a:solidFill>
                      <a:srgbClr val="D99694"/>
                    </a:solidFill>
                  </a:tcPr>
                </a:tc>
              </a:tr>
              <a:tr h="521286">
                <a:tc gridSpan="3">
                  <a:txBody>
                    <a:bodyPr/>
                    <a:lstStyle/>
                    <a:p>
                      <a:pPr algn="ctr">
                        <a:defRPr sz="1800"/>
                      </a:pPr>
                      <a:r>
                        <a:rPr sz="1600"/>
                        <a:t>Moyenne de suivi 
14,8 ans </a:t>
                      </a:r>
                    </a:p>
                  </a:txBody>
                  <a:tcPr marL="45720" marR="45720" horzOverflow="overflow">
                    <a:lnB w="12700">
                      <a:solidFill>
                        <a:srgbClr val="000000"/>
                      </a:solidFill>
                    </a:lnB>
                    <a:solidFill>
                      <a:srgbClr val="F2DCDB"/>
                    </a:solidFill>
                  </a:tcPr>
                </a:tc>
                <a:tc hMerge="1">
                  <a:txBody>
                    <a:bodyPr/>
                    <a:lstStyle/>
                    <a:p>
                      <a:endParaRPr lang="fr-FR"/>
                    </a:p>
                  </a:txBody>
                  <a:tcPr/>
                </a:tc>
                <a:tc hMerge="1">
                  <a:txBody>
                    <a:bodyPr/>
                    <a:lstStyle/>
                    <a:p>
                      <a:endParaRPr lang="fr-FR"/>
                    </a:p>
                  </a:txBody>
                  <a:tcPr/>
                </a:tc>
              </a:tr>
            </a:tbl>
          </a:graphicData>
        </a:graphic>
      </p:graphicFrame>
      <p:graphicFrame>
        <p:nvGraphicFramePr>
          <p:cNvPr id="138" name="Table 138"/>
          <p:cNvGraphicFramePr/>
          <p:nvPr/>
        </p:nvGraphicFramePr>
        <p:xfrm>
          <a:off x="1329323" y="4857846"/>
          <a:ext cx="6096000" cy="1320800"/>
        </p:xfrm>
        <a:graphic>
          <a:graphicData uri="http://schemas.openxmlformats.org/drawingml/2006/table">
            <a:tbl>
              <a:tblPr firstRow="1">
                <a:tableStyleId>{4C3C2611-4C71-4FC5-86AE-919BDF0F9419}</a:tableStyleId>
              </a:tblPr>
              <a:tblGrid>
                <a:gridCol w="2032000"/>
                <a:gridCol w="2032000"/>
                <a:gridCol w="2032000"/>
              </a:tblGrid>
              <a:tr h="370840">
                <a:tc>
                  <a:txBody>
                    <a:bodyPr/>
                    <a:lstStyle/>
                    <a:p>
                      <a:pPr algn="l">
                        <a:defRPr sz="1800" b="0"/>
                      </a:pPr>
                      <a:r>
                        <a:rPr b="1"/>
                        <a:t>TTT VIH</a:t>
                      </a:r>
                    </a:p>
                  </a:txBody>
                  <a:tcPr marL="45720" marR="45720" horzOverflow="overflow"/>
                </a:tc>
                <a:tc>
                  <a:txBody>
                    <a:bodyPr/>
                    <a:lstStyle/>
                    <a:p>
                      <a:pPr algn="ctr">
                        <a:defRPr sz="1800" b="0"/>
                      </a:pPr>
                      <a:r>
                        <a:rPr b="1"/>
                        <a:t>602</a:t>
                      </a:r>
                    </a:p>
                  </a:txBody>
                  <a:tcPr marL="45720" marR="45720" horzOverflow="overflow"/>
                </a:tc>
                <a:tc>
                  <a:txBody>
                    <a:bodyPr/>
                    <a:lstStyle/>
                    <a:p>
                      <a:pPr algn="ctr">
                        <a:defRPr sz="1800" b="0"/>
                      </a:pPr>
                      <a:r>
                        <a:rPr b="1"/>
                        <a:t>99,2 %</a:t>
                      </a:r>
                    </a:p>
                  </a:txBody>
                  <a:tcPr marL="45720" marR="45720" horzOverflow="overflow"/>
                </a:tc>
              </a:tr>
              <a:tr h="370840">
                <a:tc>
                  <a:txBody>
                    <a:bodyPr/>
                    <a:lstStyle/>
                    <a:p>
                      <a:pPr algn="l">
                        <a:defRPr sz="1800"/>
                      </a:pPr>
                      <a:r>
                        <a:t>Pas de ttt </a:t>
                      </a:r>
                    </a:p>
                  </a:txBody>
                  <a:tcPr marL="45720" marR="45720" horzOverflow="overflow"/>
                </a:tc>
                <a:tc>
                  <a:txBody>
                    <a:bodyPr/>
                    <a:lstStyle/>
                    <a:p>
                      <a:pPr algn="ctr">
                        <a:defRPr sz="1800"/>
                      </a:pPr>
                      <a:r>
                        <a:t>5</a:t>
                      </a:r>
                    </a:p>
                  </a:txBody>
                  <a:tcPr marL="45720" marR="45720" horzOverflow="overflow"/>
                </a:tc>
                <a:tc>
                  <a:txBody>
                    <a:bodyPr/>
                    <a:lstStyle/>
                    <a:p>
                      <a:pPr algn="ctr">
                        <a:defRPr sz="1800"/>
                      </a:pPr>
                      <a:r>
                        <a:t>0,8 %</a:t>
                      </a:r>
                    </a:p>
                  </a:txBody>
                  <a:tcPr marL="45720" marR="45720" horzOverflow="overflow"/>
                </a:tc>
              </a:tr>
              <a:tr h="370840">
                <a:tc>
                  <a:txBody>
                    <a:bodyPr/>
                    <a:lstStyle/>
                    <a:p>
                      <a:pPr algn="l">
                        <a:defRPr sz="1800"/>
                      </a:pPr>
                      <a:r>
                        <a:rPr sz="1600"/>
                        <a:t>total
(DM 23)</a:t>
                      </a:r>
                    </a:p>
                  </a:txBody>
                  <a:tcPr marL="45720" marR="45720" horzOverflow="overflow">
                    <a:lnB w="12700">
                      <a:solidFill>
                        <a:srgbClr val="000000"/>
                      </a:solidFill>
                    </a:lnB>
                    <a:noFill/>
                  </a:tcPr>
                </a:tc>
                <a:tc>
                  <a:txBody>
                    <a:bodyPr/>
                    <a:lstStyle/>
                    <a:p>
                      <a:pPr algn="ctr">
                        <a:defRPr sz="1800"/>
                      </a:pPr>
                      <a:r>
                        <a:rPr sz="1600"/>
                        <a:t>607</a:t>
                      </a:r>
                    </a:p>
                  </a:txBody>
                  <a:tcPr marL="45720" marR="45720" horzOverflow="overflow">
                    <a:lnB w="12700">
                      <a:solidFill>
                        <a:srgbClr val="000000"/>
                      </a:solidFill>
                    </a:lnB>
                    <a:noFill/>
                  </a:tcPr>
                </a:tc>
                <a:tc>
                  <a:txBody>
                    <a:bodyPr/>
                    <a:lstStyle/>
                    <a:p>
                      <a:pPr algn="ctr">
                        <a:defRPr sz="1800"/>
                      </a:pPr>
                      <a:r>
                        <a:rPr sz="1600"/>
                        <a:t>100</a:t>
                      </a:r>
                    </a:p>
                  </a:txBody>
                  <a:tcPr marL="45720" marR="45720" horzOverflow="overflow">
                    <a:lnB w="12700">
                      <a:solidFill>
                        <a:srgbClr val="000000"/>
                      </a:solidFill>
                    </a:lnB>
                    <a:noFill/>
                  </a:tcPr>
                </a:tc>
              </a:tr>
            </a:tbl>
          </a:graphicData>
        </a:graphic>
      </p:graphicFrame>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7" name="Shape 347"/>
          <p:cNvSpPr>
            <a:spLocks noGrp="1"/>
          </p:cNvSpPr>
          <p:nvPr>
            <p:ph type="title"/>
          </p:nvPr>
        </p:nvSpPr>
        <p:spPr>
          <a:prstGeom prst="rect">
            <a:avLst/>
          </a:prstGeom>
        </p:spPr>
        <p:txBody>
          <a:bodyPr/>
          <a:lstStyle/>
          <a:p>
            <a:r>
              <a:t>Collaboration ville-hôpital</a:t>
            </a:r>
          </a:p>
        </p:txBody>
      </p:sp>
      <p:sp>
        <p:nvSpPr>
          <p:cNvPr id="348" name="Shape 348"/>
          <p:cNvSpPr>
            <a:spLocks noGrp="1"/>
          </p:cNvSpPr>
          <p:nvPr>
            <p:ph type="body" idx="1"/>
          </p:nvPr>
        </p:nvSpPr>
        <p:spPr>
          <a:prstGeom prst="rect">
            <a:avLst/>
          </a:prstGeom>
        </p:spPr>
        <p:txBody>
          <a:bodyPr/>
          <a:lstStyle/>
          <a:p>
            <a:pPr marL="342899" indent="-342899">
              <a:defRPr sz="2700"/>
            </a:pPr>
            <a:r>
              <a:rPr b="1"/>
              <a:t>Peu de partenariat avec Pharmacies de ville (11,5%)</a:t>
            </a:r>
          </a:p>
          <a:p>
            <a:pPr marL="342899" indent="-342899">
              <a:defRPr sz="2700"/>
            </a:pPr>
            <a:r>
              <a:rPr b="1"/>
              <a:t>Moyens utilisés = communication informelle ++</a:t>
            </a:r>
          </a:p>
        </p:txBody>
      </p:sp>
      <p:graphicFrame>
        <p:nvGraphicFramePr>
          <p:cNvPr id="349" name="Chart 349"/>
          <p:cNvGraphicFramePr/>
          <p:nvPr/>
        </p:nvGraphicFramePr>
        <p:xfrm>
          <a:off x="483097" y="3438155"/>
          <a:ext cx="7971689" cy="288116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1" name="Shape 351"/>
          <p:cNvSpPr>
            <a:spLocks noGrp="1"/>
          </p:cNvSpPr>
          <p:nvPr>
            <p:ph type="title"/>
          </p:nvPr>
        </p:nvSpPr>
        <p:spPr>
          <a:prstGeom prst="rect">
            <a:avLst/>
          </a:prstGeom>
        </p:spPr>
        <p:txBody>
          <a:bodyPr/>
          <a:lstStyle/>
          <a:p>
            <a:r>
              <a:t>Moyens à mettre en oeuvre ?</a:t>
            </a:r>
          </a:p>
        </p:txBody>
      </p:sp>
      <p:sp>
        <p:nvSpPr>
          <p:cNvPr id="352" name="Shape 352"/>
          <p:cNvSpPr>
            <a:spLocks noGrp="1"/>
          </p:cNvSpPr>
          <p:nvPr>
            <p:ph type="body" idx="1"/>
          </p:nvPr>
        </p:nvSpPr>
        <p:spPr>
          <a:xfrm>
            <a:off x="457199" y="1119819"/>
            <a:ext cx="8229601" cy="5006344"/>
          </a:xfrm>
          <a:prstGeom prst="rect">
            <a:avLst/>
          </a:prstGeom>
        </p:spPr>
        <p:txBody>
          <a:bodyPr/>
          <a:lstStyle/>
          <a:p>
            <a:pPr marL="0" indent="0">
              <a:buSzTx/>
              <a:buFontTx/>
              <a:buNone/>
            </a:pPr>
            <a:endParaRPr/>
          </a:p>
        </p:txBody>
      </p:sp>
      <p:graphicFrame>
        <p:nvGraphicFramePr>
          <p:cNvPr id="353" name="Chart 353"/>
          <p:cNvGraphicFramePr/>
          <p:nvPr/>
        </p:nvGraphicFramePr>
        <p:xfrm>
          <a:off x="655715" y="1545663"/>
          <a:ext cx="8084526" cy="418934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7" name="Shape 357"/>
          <p:cNvSpPr>
            <a:spLocks noGrp="1"/>
          </p:cNvSpPr>
          <p:nvPr>
            <p:ph type="title"/>
          </p:nvPr>
        </p:nvSpPr>
        <p:spPr>
          <a:prstGeom prst="rect">
            <a:avLst/>
          </a:prstGeom>
        </p:spPr>
        <p:txBody>
          <a:bodyPr/>
          <a:lstStyle/>
          <a:p>
            <a:r>
              <a:t>Commentaires</a:t>
            </a:r>
          </a:p>
        </p:txBody>
      </p:sp>
      <p:sp>
        <p:nvSpPr>
          <p:cNvPr id="358" name="Shape 358"/>
          <p:cNvSpPr>
            <a:spLocks noGrp="1"/>
          </p:cNvSpPr>
          <p:nvPr>
            <p:ph type="body" idx="1"/>
          </p:nvPr>
        </p:nvSpPr>
        <p:spPr>
          <a:xfrm>
            <a:off x="457200" y="1600200"/>
            <a:ext cx="8229600" cy="4525963"/>
          </a:xfrm>
          <a:prstGeom prst="rect">
            <a:avLst/>
          </a:prstGeom>
        </p:spPr>
        <p:txBody>
          <a:bodyPr/>
          <a:lstStyle/>
          <a:p>
            <a:pPr marL="336042" indent="-336042" defTabSz="448055">
              <a:lnSpc>
                <a:spcPct val="90000"/>
              </a:lnSpc>
              <a:spcBef>
                <a:spcPts val="400"/>
              </a:spcBef>
              <a:buSzTx/>
              <a:buNone/>
              <a:defRPr sz="1960"/>
            </a:pPr>
            <a:r>
              <a:t>« Etablir un vrai réseau suppose du temps pour créer des liens, apprendre à se connaître etc. Hiérarchie sous pression de la direction retire les moyens dédiés. Collaboration paraît difficile à intégrer au quotidien »</a:t>
            </a:r>
          </a:p>
          <a:p>
            <a:pPr marL="336042" indent="-336042" defTabSz="448055">
              <a:lnSpc>
                <a:spcPct val="90000"/>
              </a:lnSpc>
              <a:buSzTx/>
              <a:buNone/>
              <a:defRPr sz="1960"/>
            </a:pPr>
            <a:endParaRPr/>
          </a:p>
          <a:p>
            <a:pPr marL="336042" indent="-336042" defTabSz="448055">
              <a:lnSpc>
                <a:spcPct val="90000"/>
              </a:lnSpc>
              <a:spcBef>
                <a:spcPts val="400"/>
              </a:spcBef>
              <a:buSzTx/>
              <a:buNone/>
              <a:defRPr sz="1960"/>
            </a:pPr>
            <a:r>
              <a:t>« incapacité à collaborer avec les pharmaciens de ville avec la réduction du personnel que nous subissons…. »</a:t>
            </a:r>
          </a:p>
          <a:p>
            <a:pPr marL="336042" indent="-336042" defTabSz="448055">
              <a:lnSpc>
                <a:spcPct val="90000"/>
              </a:lnSpc>
              <a:buSzTx/>
              <a:buNone/>
              <a:defRPr sz="1960"/>
            </a:pPr>
            <a:endParaRPr/>
          </a:p>
          <a:p>
            <a:pPr marL="336042" indent="-336042" defTabSz="448055">
              <a:lnSpc>
                <a:spcPct val="90000"/>
              </a:lnSpc>
              <a:spcBef>
                <a:spcPts val="400"/>
              </a:spcBef>
              <a:buSzTx/>
              <a:buNone/>
              <a:defRPr sz="1960"/>
            </a:pPr>
            <a:r>
              <a:t>« difficulté pour un pharmacien hospitalier de recenser les officines prêtes à travailler en réseau et/ou ETP – quel périmètre etc. »</a:t>
            </a:r>
          </a:p>
          <a:p>
            <a:pPr marL="336042" indent="-336042" defTabSz="448055">
              <a:lnSpc>
                <a:spcPct val="90000"/>
              </a:lnSpc>
              <a:buSzTx/>
              <a:buNone/>
              <a:defRPr sz="1960"/>
            </a:pPr>
            <a:endParaRPr/>
          </a:p>
          <a:p>
            <a:pPr marL="336042" indent="-336042" defTabSz="448055">
              <a:lnSpc>
                <a:spcPct val="90000"/>
              </a:lnSpc>
              <a:spcBef>
                <a:spcPts val="400"/>
              </a:spcBef>
              <a:buSzTx/>
              <a:buNone/>
              <a:defRPr sz="1960"/>
            </a:pPr>
            <a:r>
              <a:t>« importance de la transmission des informations ville/hôpital par système de messagerie sécurisée, DP… »</a:t>
            </a:r>
          </a:p>
          <a:p>
            <a:pPr marL="336042" indent="-336042" defTabSz="448055">
              <a:lnSpc>
                <a:spcPct val="90000"/>
              </a:lnSpc>
              <a:buSzTx/>
              <a:buNone/>
              <a:defRPr sz="1960"/>
            </a:pPr>
            <a:endParaRPr/>
          </a:p>
          <a:p>
            <a:pPr marL="336042" indent="-336042" defTabSz="448055">
              <a:lnSpc>
                <a:spcPct val="90000"/>
              </a:lnSpc>
              <a:spcBef>
                <a:spcPts val="400"/>
              </a:spcBef>
              <a:buSzTx/>
              <a:buNone/>
              <a:defRPr sz="1960"/>
            </a:pPr>
            <a:r>
              <a:t>« renforcer la co-construction »</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0" name="Shape 360"/>
          <p:cNvSpPr>
            <a:spLocks noGrp="1"/>
          </p:cNvSpPr>
          <p:nvPr>
            <p:ph type="title"/>
          </p:nvPr>
        </p:nvSpPr>
        <p:spPr>
          <a:prstGeom prst="rect">
            <a:avLst/>
          </a:prstGeom>
        </p:spPr>
        <p:txBody>
          <a:bodyPr/>
          <a:lstStyle/>
          <a:p>
            <a:r>
              <a:t>Conclusion</a:t>
            </a:r>
          </a:p>
        </p:txBody>
      </p:sp>
      <p:sp>
        <p:nvSpPr>
          <p:cNvPr id="361" name="Shape 361"/>
          <p:cNvSpPr>
            <a:spLocks noGrp="1"/>
          </p:cNvSpPr>
          <p:nvPr>
            <p:ph type="body" idx="1"/>
          </p:nvPr>
        </p:nvSpPr>
        <p:spPr>
          <a:xfrm>
            <a:off x="307842" y="1550414"/>
            <a:ext cx="8229601" cy="4525964"/>
          </a:xfrm>
          <a:prstGeom prst="rect">
            <a:avLst/>
          </a:prstGeom>
        </p:spPr>
        <p:txBody>
          <a:bodyPr/>
          <a:lstStyle/>
          <a:p>
            <a:pPr>
              <a:spcBef>
                <a:spcPts val="400"/>
              </a:spcBef>
              <a:defRPr sz="2000"/>
            </a:pPr>
            <a:r>
              <a:t>Information de la délivrance possible en ville pour tous souvent ou systématiquement mais pour ces patients le plus souvent pas d’accord </a:t>
            </a:r>
          </a:p>
          <a:p>
            <a:pPr>
              <a:spcBef>
                <a:spcPts val="400"/>
              </a:spcBef>
              <a:defRPr sz="2000"/>
            </a:pPr>
            <a:r>
              <a:t>Raison principal de la délivrance des ARV à l’hôpital ressentie : confidentialité</a:t>
            </a:r>
          </a:p>
          <a:p>
            <a:pPr>
              <a:spcBef>
                <a:spcPts val="400"/>
              </a:spcBef>
              <a:defRPr sz="2000"/>
            </a:pPr>
            <a:r>
              <a:t>Ville vers hôpital le plus souvent pour absence / rupture de stock</a:t>
            </a:r>
          </a:p>
          <a:p>
            <a:pPr>
              <a:spcBef>
                <a:spcPts val="400"/>
              </a:spcBef>
              <a:defRPr sz="2000"/>
            </a:pPr>
            <a:r>
              <a:t>Beaucoup moins usage DP qu’en ville (27%)</a:t>
            </a:r>
          </a:p>
          <a:p>
            <a:pPr>
              <a:spcBef>
                <a:spcPts val="400"/>
              </a:spcBef>
              <a:defRPr sz="2000"/>
            </a:pPr>
            <a:r>
              <a:t>Peu de collaboration avec la ville et plutôt informelle ou COREVIH</a:t>
            </a:r>
          </a:p>
          <a:p>
            <a:pPr>
              <a:spcBef>
                <a:spcPts val="400"/>
              </a:spcBef>
              <a:defRPr sz="2000"/>
            </a:pPr>
            <a:r>
              <a:t>D’accord pour carnet d’adresse 76,9%</a:t>
            </a:r>
          </a:p>
          <a:p>
            <a:pPr>
              <a:spcBef>
                <a:spcPts val="400"/>
              </a:spcBef>
              <a:defRPr sz="2000"/>
            </a:pPr>
            <a:r>
              <a:t>Messagerie sécurisée 85% oui, les autres ne savent pas</a:t>
            </a:r>
          </a:p>
          <a:p>
            <a:pPr>
              <a:spcBef>
                <a:spcPts val="400"/>
              </a:spcBef>
              <a:defRPr sz="2000"/>
            </a:pPr>
            <a:r>
              <a:t>Moyens utiles a mettre en œuvre : réseau formel &gt;&gt; intégration programmes ETP &gt; COREVIH </a:t>
            </a:r>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3" name="Shape 363"/>
          <p:cNvSpPr>
            <a:spLocks noGrp="1"/>
          </p:cNvSpPr>
          <p:nvPr>
            <p:ph type="title"/>
          </p:nvPr>
        </p:nvSpPr>
        <p:spPr>
          <a:xfrm>
            <a:off x="457200" y="274638"/>
            <a:ext cx="8006423" cy="640018"/>
          </a:xfrm>
          <a:prstGeom prst="rect">
            <a:avLst/>
          </a:prstGeom>
        </p:spPr>
        <p:txBody>
          <a:bodyPr>
            <a:normAutofit fontScale="90000"/>
          </a:bodyPr>
          <a:lstStyle>
            <a:lvl1pPr defTabSz="388620">
              <a:defRPr sz="3740"/>
            </a:lvl1pPr>
          </a:lstStyle>
          <a:p>
            <a:r>
              <a:t>Conclusion générale</a:t>
            </a:r>
          </a:p>
        </p:txBody>
      </p:sp>
      <p:sp>
        <p:nvSpPr>
          <p:cNvPr id="364" name="Shape 364"/>
          <p:cNvSpPr>
            <a:spLocks noGrp="1"/>
          </p:cNvSpPr>
          <p:nvPr>
            <p:ph type="body" idx="1"/>
          </p:nvPr>
        </p:nvSpPr>
        <p:spPr>
          <a:xfrm>
            <a:off x="648743" y="1244675"/>
            <a:ext cx="7846514" cy="5392424"/>
          </a:xfrm>
          <a:prstGeom prst="rect">
            <a:avLst/>
          </a:prstGeom>
        </p:spPr>
        <p:txBody>
          <a:bodyPr/>
          <a:lstStyle/>
          <a:p>
            <a:pPr marL="294894" indent="-294894" defTabSz="393192">
              <a:lnSpc>
                <a:spcPct val="90000"/>
              </a:lnSpc>
              <a:spcBef>
                <a:spcPts val="400"/>
              </a:spcBef>
              <a:defRPr sz="2064"/>
            </a:pPr>
            <a:r>
              <a:t>Les patients sont attachés à l’hôpital et ce d’autant qu’ils y sont suivis depuis longtemps mais ouverts à l’idée d’un suivi partagé avec le MG - Nouveaux patients / nouvelles habitudes ? </a:t>
            </a:r>
          </a:p>
          <a:p>
            <a:pPr marL="294894" indent="-294894" defTabSz="393192">
              <a:lnSpc>
                <a:spcPct val="90000"/>
              </a:lnSpc>
              <a:spcBef>
                <a:spcPts val="600"/>
              </a:spcBef>
              <a:buSzTx/>
              <a:buNone/>
              <a:defRPr sz="2064"/>
            </a:pPr>
            <a:endParaRPr/>
          </a:p>
          <a:p>
            <a:pPr marL="294894" indent="-294894" defTabSz="393192">
              <a:lnSpc>
                <a:spcPct val="90000"/>
              </a:lnSpc>
              <a:spcBef>
                <a:spcPts val="400"/>
              </a:spcBef>
              <a:defRPr sz="2064"/>
            </a:pPr>
            <a:r>
              <a:t>Les médecins sont majoritairement d’accord pour une PEC partagée (MG plus que les MH ?)</a:t>
            </a:r>
          </a:p>
          <a:p>
            <a:pPr marL="294894" indent="-294894" defTabSz="393192">
              <a:lnSpc>
                <a:spcPct val="90000"/>
              </a:lnSpc>
              <a:spcBef>
                <a:spcPts val="400"/>
              </a:spcBef>
              <a:defRPr sz="2064"/>
            </a:pPr>
            <a:endParaRPr/>
          </a:p>
          <a:p>
            <a:pPr marL="294894" indent="-294894" defTabSz="393192">
              <a:lnSpc>
                <a:spcPct val="90000"/>
              </a:lnSpc>
              <a:spcBef>
                <a:spcPts val="400"/>
              </a:spcBef>
              <a:defRPr sz="2064"/>
            </a:pPr>
            <a:r>
              <a:t>Les pharmaciens d’officine ont une place importante ++ pour l’instant plutôt isolés &gt; intérêt collaboration, rencontres, participation ETP ?</a:t>
            </a:r>
          </a:p>
          <a:p>
            <a:pPr marL="294894" indent="-294894" defTabSz="393192">
              <a:lnSpc>
                <a:spcPct val="90000"/>
              </a:lnSpc>
              <a:spcBef>
                <a:spcPts val="600"/>
              </a:spcBef>
              <a:buSzTx/>
              <a:buNone/>
              <a:defRPr sz="2064"/>
            </a:pPr>
            <a:endParaRPr/>
          </a:p>
          <a:p>
            <a:pPr marL="294894" indent="-294894" defTabSz="393192">
              <a:lnSpc>
                <a:spcPct val="90000"/>
              </a:lnSpc>
              <a:spcBef>
                <a:spcPts val="400"/>
              </a:spcBef>
              <a:defRPr sz="2064"/>
            </a:pPr>
            <a:r>
              <a:t>Tous (médecins, pharmaciens) : RESEAUX FORMELS pour encadrer la collaboration</a:t>
            </a:r>
          </a:p>
          <a:p>
            <a:pPr marL="294894" indent="-294894" defTabSz="393192">
              <a:lnSpc>
                <a:spcPct val="90000"/>
              </a:lnSpc>
              <a:spcBef>
                <a:spcPts val="400"/>
              </a:spcBef>
              <a:defRPr sz="2064"/>
            </a:pPr>
            <a:endParaRPr/>
          </a:p>
          <a:p>
            <a:pPr marL="294894" indent="-294894" defTabSz="393192">
              <a:lnSpc>
                <a:spcPct val="90000"/>
              </a:lnSpc>
              <a:spcBef>
                <a:spcPts val="400"/>
              </a:spcBef>
              <a:defRPr sz="2064"/>
            </a:pPr>
            <a:r>
              <a:t>Place centrale de la communication ++ pour professionnels de santé ambulatoire (MG/pharmaciens)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lstStyle/>
          <a:p>
            <a:r>
              <a:t>Déclaration de Médecin traitant</a:t>
            </a:r>
          </a:p>
        </p:txBody>
      </p:sp>
      <p:sp>
        <p:nvSpPr>
          <p:cNvPr id="143" name="Shape 143"/>
          <p:cNvSpPr>
            <a:spLocks noGrp="1"/>
          </p:cNvSpPr>
          <p:nvPr>
            <p:ph type="body" idx="1"/>
          </p:nvPr>
        </p:nvSpPr>
        <p:spPr>
          <a:xfrm>
            <a:off x="457200" y="1600200"/>
            <a:ext cx="8229600" cy="4525963"/>
          </a:xfrm>
          <a:prstGeom prst="rect">
            <a:avLst/>
          </a:prstGeom>
        </p:spPr>
        <p:txBody>
          <a:bodyPr/>
          <a:lstStyle/>
          <a:p>
            <a:pPr>
              <a:spcBef>
                <a:spcPts val="300"/>
              </a:spcBef>
              <a:defRPr sz="1800" b="1"/>
            </a:pPr>
            <a:r>
              <a:t>93,2 % ont déclaré un MT (566/607)</a:t>
            </a:r>
          </a:p>
          <a:p>
            <a:pPr>
              <a:spcBef>
                <a:spcPts val="300"/>
              </a:spcBef>
              <a:defRPr sz="1800" b="1"/>
            </a:pPr>
            <a:endParaRPr/>
          </a:p>
          <a:p>
            <a:pPr>
              <a:spcBef>
                <a:spcPts val="300"/>
              </a:spcBef>
              <a:defRPr sz="1800" b="1"/>
            </a:pPr>
            <a:r>
              <a:t>Lieu d’exercice du médecin 483 répondants (76,6%)</a:t>
            </a:r>
            <a:endParaRPr sz="2200"/>
          </a:p>
          <a:p>
            <a:pPr>
              <a:spcBef>
                <a:spcPts val="600"/>
              </a:spcBef>
              <a:buSzTx/>
              <a:buNone/>
              <a:defRPr sz="2200"/>
            </a:pPr>
            <a:endParaRPr sz="2200"/>
          </a:p>
          <a:p>
            <a:pPr>
              <a:spcBef>
                <a:spcPts val="600"/>
              </a:spcBef>
              <a:buSzTx/>
              <a:buNone/>
              <a:defRPr sz="2200"/>
            </a:pPr>
            <a:endParaRPr sz="2200"/>
          </a:p>
          <a:p>
            <a:pPr>
              <a:spcBef>
                <a:spcPts val="600"/>
              </a:spcBef>
              <a:buSzTx/>
              <a:buNone/>
              <a:defRPr sz="2200"/>
            </a:pPr>
            <a:endParaRPr sz="2200"/>
          </a:p>
          <a:p>
            <a:pPr>
              <a:spcBef>
                <a:spcPts val="600"/>
              </a:spcBef>
              <a:buSzTx/>
              <a:buNone/>
              <a:defRPr sz="2200"/>
            </a:pPr>
            <a:endParaRPr sz="2200"/>
          </a:p>
          <a:p>
            <a:pPr>
              <a:spcBef>
                <a:spcPts val="600"/>
              </a:spcBef>
              <a:buSzTx/>
              <a:buNone/>
              <a:defRPr sz="2200"/>
            </a:pPr>
            <a:endParaRPr sz="2200"/>
          </a:p>
          <a:p>
            <a:pPr>
              <a:spcBef>
                <a:spcPts val="600"/>
              </a:spcBef>
              <a:buSzTx/>
              <a:buNone/>
              <a:defRPr sz="2200"/>
            </a:pPr>
            <a:endParaRPr sz="2200"/>
          </a:p>
          <a:p>
            <a:pPr>
              <a:spcBef>
                <a:spcPts val="600"/>
              </a:spcBef>
              <a:buSzTx/>
              <a:buNone/>
              <a:defRPr sz="2200"/>
            </a:pPr>
            <a:endParaRPr sz="2200"/>
          </a:p>
        </p:txBody>
      </p:sp>
      <p:graphicFrame>
        <p:nvGraphicFramePr>
          <p:cNvPr id="144" name="Chart 144"/>
          <p:cNvGraphicFramePr/>
          <p:nvPr/>
        </p:nvGraphicFramePr>
        <p:xfrm>
          <a:off x="2777989" y="3026371"/>
          <a:ext cx="4232371" cy="31124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prstGeom prst="rect">
            <a:avLst/>
          </a:prstGeom>
        </p:spPr>
        <p:txBody>
          <a:bodyPr/>
          <a:lstStyle>
            <a:lvl1pPr defTabSz="397763">
              <a:defRPr sz="3828"/>
            </a:lvl1pPr>
          </a:lstStyle>
          <a:p>
            <a:r>
              <a:t>Place du MG dans la PEC des patients</a:t>
            </a:r>
          </a:p>
        </p:txBody>
      </p:sp>
      <p:sp>
        <p:nvSpPr>
          <p:cNvPr id="147" name="Shape 147"/>
          <p:cNvSpPr>
            <a:spLocks noGrp="1"/>
          </p:cNvSpPr>
          <p:nvPr>
            <p:ph type="body" idx="1"/>
          </p:nvPr>
        </p:nvSpPr>
        <p:spPr>
          <a:xfrm>
            <a:off x="457200" y="1600200"/>
            <a:ext cx="8229600" cy="4525963"/>
          </a:xfrm>
          <a:prstGeom prst="rect">
            <a:avLst/>
          </a:prstGeom>
        </p:spPr>
        <p:txBody>
          <a:bodyPr/>
          <a:lstStyle/>
          <a:p>
            <a:pPr marL="301752" indent="-301752" defTabSz="402336">
              <a:spcBef>
                <a:spcPts val="600"/>
              </a:spcBef>
              <a:defRPr sz="1760"/>
            </a:pPr>
            <a:r>
              <a:t>95,6% des patients déclaraient que leur mG était au courant de leur séropositivité (n=568)</a:t>
            </a:r>
          </a:p>
          <a:p>
            <a:pPr marL="301752" indent="-301752" defTabSz="402336">
              <a:spcBef>
                <a:spcPts val="600"/>
              </a:spcBef>
              <a:defRPr sz="1760"/>
            </a:pPr>
            <a:r>
              <a:t>41,1% des patients consultaient leur médecin généraliste 3 fois par an ou plus (N=501)</a:t>
            </a:r>
          </a:p>
          <a:p>
            <a:pPr marL="301752" indent="-301752" defTabSz="402336">
              <a:spcBef>
                <a:spcPts val="600"/>
              </a:spcBef>
              <a:buSzTx/>
              <a:buNone/>
              <a:defRPr sz="1760"/>
            </a:pPr>
            <a:endParaRPr/>
          </a:p>
          <a:p>
            <a:pPr marL="251459" indent="-251459" defTabSz="402336">
              <a:spcBef>
                <a:spcPts val="500"/>
              </a:spcBef>
              <a:defRPr sz="2112" b="1"/>
            </a:pPr>
            <a:r>
              <a:rPr sz="1760"/>
              <a:t>Seuls </a:t>
            </a:r>
            <a:r>
              <a:t>57,5% seulement savent que le médecin généraliste peut renouveler le traitement ARV (n=574)</a:t>
            </a:r>
          </a:p>
          <a:p>
            <a:pPr marL="301752" indent="-301752" defTabSz="402336">
              <a:spcBef>
                <a:spcPts val="600"/>
              </a:spcBef>
              <a:buSzTx/>
              <a:buNone/>
              <a:defRPr sz="1760"/>
            </a:pPr>
            <a:endParaRPr/>
          </a:p>
          <a:p>
            <a:pPr marL="301752" indent="-301752" defTabSz="402336">
              <a:spcBef>
                <a:spcPts val="400"/>
              </a:spcBef>
              <a:defRPr sz="1760" b="1"/>
            </a:pPr>
            <a:r>
              <a:t>26,2 % déclarent que leur médecin généraliste a déjà renouvelé leurs ARV </a:t>
            </a:r>
          </a:p>
          <a:p>
            <a:pPr marL="653795" lvl="1" indent="-251459" defTabSz="402336">
              <a:spcBef>
                <a:spcPts val="300"/>
              </a:spcBef>
              <a:defRPr sz="1408"/>
            </a:pPr>
            <a:r>
              <a:t>Occasionnellement : 69,7%</a:t>
            </a:r>
            <a:endParaRPr sz="2464"/>
          </a:p>
          <a:p>
            <a:pPr marL="653795" lvl="1" indent="-251459" defTabSz="402336">
              <a:spcBef>
                <a:spcPts val="300"/>
              </a:spcBef>
              <a:defRPr sz="1408"/>
            </a:pPr>
            <a:r>
              <a:t>Régulièrement : 30,3%</a:t>
            </a:r>
          </a:p>
          <a:p>
            <a:pPr marL="653795" lvl="1" indent="-251459" defTabSz="402336">
              <a:spcBef>
                <a:spcPts val="300"/>
              </a:spcBef>
              <a:defRPr sz="1408"/>
            </a:pPr>
            <a:endParaRPr/>
          </a:p>
          <a:p>
            <a:pPr marL="141170" indent="-141170" defTabSz="402336">
              <a:spcBef>
                <a:spcPts val="300"/>
              </a:spcBef>
              <a:buFontTx/>
              <a:defRPr sz="1760"/>
            </a:pPr>
            <a:r>
              <a:t>51,7 % déclaraient devoir payer tout ou partie des honoraires lors d’une consultation (n=551) ce qui n’était pas un problème pour 71,4% d’entres eux.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a:prstGeom prst="rect">
            <a:avLst/>
          </a:prstGeom>
        </p:spPr>
        <p:txBody>
          <a:bodyPr/>
          <a:lstStyle/>
          <a:p>
            <a:r>
              <a:t>Consultation MG/MH</a:t>
            </a:r>
          </a:p>
        </p:txBody>
      </p:sp>
      <p:sp>
        <p:nvSpPr>
          <p:cNvPr id="150" name="Shape 150"/>
          <p:cNvSpPr>
            <a:spLocks noGrp="1"/>
          </p:cNvSpPr>
          <p:nvPr>
            <p:ph type="body" idx="1"/>
          </p:nvPr>
        </p:nvSpPr>
        <p:spPr>
          <a:xfrm>
            <a:off x="457200" y="1417637"/>
            <a:ext cx="8229600" cy="5044042"/>
          </a:xfrm>
          <a:prstGeom prst="rect">
            <a:avLst/>
          </a:prstGeom>
        </p:spPr>
        <p:txBody>
          <a:bodyPr/>
          <a:lstStyle/>
          <a:p>
            <a:pPr>
              <a:spcBef>
                <a:spcPts val="400"/>
              </a:spcBef>
              <a:defRPr sz="2000"/>
            </a:pPr>
            <a:endParaRPr/>
          </a:p>
        </p:txBody>
      </p:sp>
      <p:graphicFrame>
        <p:nvGraphicFramePr>
          <p:cNvPr id="151" name="Table 151"/>
          <p:cNvGraphicFramePr/>
          <p:nvPr/>
        </p:nvGraphicFramePr>
        <p:xfrm>
          <a:off x="667464" y="2132260"/>
          <a:ext cx="7282849" cy="4083654"/>
        </p:xfrm>
        <a:graphic>
          <a:graphicData uri="http://schemas.openxmlformats.org/drawingml/2006/table">
            <a:tbl>
              <a:tblPr firstRow="1">
                <a:tableStyleId>{4C3C2611-4C71-4FC5-86AE-919BDF0F9419}</a:tableStyleId>
              </a:tblPr>
              <a:tblGrid>
                <a:gridCol w="2065696"/>
                <a:gridCol w="1449548"/>
                <a:gridCol w="1603693"/>
                <a:gridCol w="1187188"/>
                <a:gridCol w="976724"/>
              </a:tblGrid>
              <a:tr h="1047944">
                <a:tc>
                  <a:txBody>
                    <a:bodyPr/>
                    <a:lstStyle/>
                    <a:p>
                      <a:pPr algn="l">
                        <a:defRPr sz="1800" b="0"/>
                      </a:pPr>
                      <a:r>
                        <a:rPr b="1"/>
                        <a:t>Je consulte qui en premier ?</a:t>
                      </a:r>
                    </a:p>
                  </a:txBody>
                  <a:tcPr marL="45720" marR="45720" horzOverflow="overflow"/>
                </a:tc>
                <a:tc>
                  <a:txBody>
                    <a:bodyPr/>
                    <a:lstStyle/>
                    <a:p>
                      <a:pPr algn="ctr">
                        <a:defRPr sz="1800" b="0"/>
                      </a:pPr>
                      <a:r>
                        <a:rPr b="1"/>
                        <a:t>Médecin généraliste</a:t>
                      </a:r>
                    </a:p>
                  </a:txBody>
                  <a:tcPr marL="45720" marR="45720" horzOverflow="overflow"/>
                </a:tc>
                <a:tc>
                  <a:txBody>
                    <a:bodyPr/>
                    <a:lstStyle/>
                    <a:p>
                      <a:pPr algn="ctr">
                        <a:defRPr sz="1800" b="0"/>
                      </a:pPr>
                      <a:r>
                        <a:rPr b="1"/>
                        <a:t>Médecin hospitalier</a:t>
                      </a:r>
                    </a:p>
                  </a:txBody>
                  <a:tcPr marL="45720" marR="45720" horzOverflow="overflow"/>
                </a:tc>
                <a:tc>
                  <a:txBody>
                    <a:bodyPr/>
                    <a:lstStyle/>
                    <a:p>
                      <a:pPr algn="ctr">
                        <a:defRPr sz="1800" b="0"/>
                      </a:pPr>
                      <a:r>
                        <a:rPr b="1"/>
                        <a:t>Les deux </a:t>
                      </a:r>
                    </a:p>
                  </a:txBody>
                  <a:tcPr marL="45720" marR="45720" horzOverflow="overflow"/>
                </a:tc>
                <a:tc>
                  <a:txBody>
                    <a:bodyPr/>
                    <a:lstStyle/>
                    <a:p>
                      <a:pPr algn="ctr">
                        <a:defRPr sz="1800" b="0"/>
                      </a:pPr>
                      <a:r>
                        <a:rPr b="1"/>
                        <a:t>DM</a:t>
                      </a:r>
                    </a:p>
                  </a:txBody>
                  <a:tcPr marL="45720" marR="45720" horzOverflow="overflow"/>
                </a:tc>
              </a:tr>
              <a:tr h="607142">
                <a:tc>
                  <a:txBody>
                    <a:bodyPr/>
                    <a:lstStyle/>
                    <a:p>
                      <a:pPr algn="l">
                        <a:defRPr sz="1800"/>
                      </a:pPr>
                      <a:r>
                        <a:t>Vaccins</a:t>
                      </a:r>
                    </a:p>
                  </a:txBody>
                  <a:tcPr marL="45720" marR="45720" horzOverflow="overflow">
                    <a:solidFill>
                      <a:srgbClr val="F2DCDB"/>
                    </a:solidFill>
                  </a:tcPr>
                </a:tc>
                <a:tc>
                  <a:txBody>
                    <a:bodyPr/>
                    <a:lstStyle/>
                    <a:p>
                      <a:pPr algn="ctr">
                        <a:defRPr sz="1800"/>
                      </a:pPr>
                      <a:r>
                        <a:t>311 (58,6%)</a:t>
                      </a:r>
                    </a:p>
                  </a:txBody>
                  <a:tcPr marL="45720" marR="45720" horzOverflow="overflow">
                    <a:solidFill>
                      <a:srgbClr val="F2DCDB"/>
                    </a:solidFill>
                  </a:tcPr>
                </a:tc>
                <a:tc>
                  <a:txBody>
                    <a:bodyPr/>
                    <a:lstStyle/>
                    <a:p>
                      <a:pPr algn="ctr">
                        <a:defRPr sz="1800"/>
                      </a:pPr>
                      <a:r>
                        <a:t>206 (38,8%)</a:t>
                      </a:r>
                    </a:p>
                  </a:txBody>
                  <a:tcPr marL="45720" marR="45720" horzOverflow="overflow">
                    <a:solidFill>
                      <a:srgbClr val="F2DCDB"/>
                    </a:solidFill>
                  </a:tcPr>
                </a:tc>
                <a:tc>
                  <a:txBody>
                    <a:bodyPr/>
                    <a:lstStyle/>
                    <a:p>
                      <a:pPr algn="ctr">
                        <a:defRPr sz="1800"/>
                      </a:pPr>
                      <a:r>
                        <a:t>14 (2,6%)</a:t>
                      </a:r>
                    </a:p>
                  </a:txBody>
                  <a:tcPr marL="45720" marR="45720" horzOverflow="overflow">
                    <a:solidFill>
                      <a:srgbClr val="F2DCDB"/>
                    </a:solidFill>
                  </a:tcPr>
                </a:tc>
                <a:tc>
                  <a:txBody>
                    <a:bodyPr/>
                    <a:lstStyle/>
                    <a:p>
                      <a:pPr algn="ctr">
                        <a:defRPr sz="1800"/>
                      </a:pPr>
                      <a:r>
                        <a:t>99</a:t>
                      </a:r>
                    </a:p>
                  </a:txBody>
                  <a:tcPr marL="45720" marR="45720" horzOverflow="overflow">
                    <a:solidFill>
                      <a:srgbClr val="F2DCDB"/>
                    </a:solidFill>
                  </a:tcPr>
                </a:tc>
              </a:tr>
              <a:tr h="607142">
                <a:tc>
                  <a:txBody>
                    <a:bodyPr/>
                    <a:lstStyle/>
                    <a:p>
                      <a:pPr algn="l">
                        <a:defRPr sz="1800"/>
                      </a:pPr>
                      <a:r>
                        <a:t>Fièvre</a:t>
                      </a:r>
                    </a:p>
                  </a:txBody>
                  <a:tcPr marL="45720" marR="45720" horzOverflow="overflow">
                    <a:solidFill>
                      <a:srgbClr val="F2DCDB"/>
                    </a:solidFill>
                  </a:tcPr>
                </a:tc>
                <a:tc>
                  <a:txBody>
                    <a:bodyPr/>
                    <a:lstStyle/>
                    <a:p>
                      <a:pPr algn="ctr">
                        <a:defRPr sz="1800"/>
                      </a:pPr>
                      <a:r>
                        <a:t>472 (82,5%)</a:t>
                      </a:r>
                    </a:p>
                  </a:txBody>
                  <a:tcPr marL="45720" marR="45720" horzOverflow="overflow">
                    <a:solidFill>
                      <a:srgbClr val="F2DCDB"/>
                    </a:solidFill>
                  </a:tcPr>
                </a:tc>
                <a:tc>
                  <a:txBody>
                    <a:bodyPr/>
                    <a:lstStyle/>
                    <a:p>
                      <a:pPr algn="ctr">
                        <a:defRPr sz="1800"/>
                      </a:pPr>
                      <a:r>
                        <a:t>87 (15,2%)</a:t>
                      </a:r>
                    </a:p>
                  </a:txBody>
                  <a:tcPr marL="45720" marR="45720" horzOverflow="overflow">
                    <a:solidFill>
                      <a:srgbClr val="F2DCDB"/>
                    </a:solidFill>
                  </a:tcPr>
                </a:tc>
                <a:tc>
                  <a:txBody>
                    <a:bodyPr/>
                    <a:lstStyle/>
                    <a:p>
                      <a:pPr algn="ctr">
                        <a:defRPr sz="1800"/>
                      </a:pPr>
                      <a:r>
                        <a:t>13 (2,3%)</a:t>
                      </a:r>
                    </a:p>
                  </a:txBody>
                  <a:tcPr marL="45720" marR="45720" horzOverflow="overflow">
                    <a:solidFill>
                      <a:srgbClr val="F2DCDB"/>
                    </a:solidFill>
                  </a:tcPr>
                </a:tc>
                <a:tc>
                  <a:txBody>
                    <a:bodyPr/>
                    <a:lstStyle/>
                    <a:p>
                      <a:pPr algn="ctr">
                        <a:defRPr sz="1800"/>
                      </a:pPr>
                      <a:r>
                        <a:t>58</a:t>
                      </a:r>
                    </a:p>
                  </a:txBody>
                  <a:tcPr marL="45720" marR="45720" horzOverflow="overflow">
                    <a:solidFill>
                      <a:srgbClr val="F2DCDB"/>
                    </a:solidFill>
                  </a:tcPr>
                </a:tc>
              </a:tr>
              <a:tr h="607142">
                <a:tc>
                  <a:txBody>
                    <a:bodyPr/>
                    <a:lstStyle/>
                    <a:p>
                      <a:pPr algn="l">
                        <a:defRPr sz="1800"/>
                      </a:pPr>
                      <a:r>
                        <a:t>Lombalgie</a:t>
                      </a:r>
                    </a:p>
                  </a:txBody>
                  <a:tcPr marL="45720" marR="45720" horzOverflow="overflow">
                    <a:solidFill>
                      <a:srgbClr val="F2DCDB"/>
                    </a:solidFill>
                  </a:tcPr>
                </a:tc>
                <a:tc>
                  <a:txBody>
                    <a:bodyPr/>
                    <a:lstStyle/>
                    <a:p>
                      <a:pPr algn="ctr">
                        <a:defRPr sz="1800"/>
                      </a:pPr>
                      <a:r>
                        <a:t>479 (84,8%)</a:t>
                      </a:r>
                    </a:p>
                  </a:txBody>
                  <a:tcPr marL="45720" marR="45720" horzOverflow="overflow">
                    <a:solidFill>
                      <a:srgbClr val="F2DCDB"/>
                    </a:solidFill>
                  </a:tcPr>
                </a:tc>
                <a:tc>
                  <a:txBody>
                    <a:bodyPr/>
                    <a:lstStyle/>
                    <a:p>
                      <a:pPr algn="ctr">
                        <a:defRPr sz="1800"/>
                      </a:pPr>
                      <a:r>
                        <a:t>74 (13,1%)</a:t>
                      </a:r>
                    </a:p>
                  </a:txBody>
                  <a:tcPr marL="45720" marR="45720" horzOverflow="overflow">
                    <a:solidFill>
                      <a:srgbClr val="F2DCDB"/>
                    </a:solidFill>
                  </a:tcPr>
                </a:tc>
                <a:tc>
                  <a:txBody>
                    <a:bodyPr/>
                    <a:lstStyle/>
                    <a:p>
                      <a:pPr algn="ctr">
                        <a:defRPr sz="1800"/>
                      </a:pPr>
                      <a:r>
                        <a:t>12 (2,1%)</a:t>
                      </a:r>
                    </a:p>
                  </a:txBody>
                  <a:tcPr marL="45720" marR="45720" horzOverflow="overflow">
                    <a:solidFill>
                      <a:srgbClr val="F2DCDB"/>
                    </a:solidFill>
                  </a:tcPr>
                </a:tc>
                <a:tc>
                  <a:txBody>
                    <a:bodyPr/>
                    <a:lstStyle/>
                    <a:p>
                      <a:pPr algn="ctr">
                        <a:defRPr sz="1800"/>
                      </a:pPr>
                      <a:r>
                        <a:t>65</a:t>
                      </a:r>
                    </a:p>
                  </a:txBody>
                  <a:tcPr marL="45720" marR="45720" horzOverflow="overflow">
                    <a:solidFill>
                      <a:srgbClr val="F2DCDB"/>
                    </a:solidFill>
                  </a:tcPr>
                </a:tc>
              </a:tr>
              <a:tr h="607142">
                <a:tc>
                  <a:txBody>
                    <a:bodyPr/>
                    <a:lstStyle/>
                    <a:p>
                      <a:pPr algn="l">
                        <a:defRPr sz="1800"/>
                      </a:pPr>
                      <a:r>
                        <a:t>Manque de ttt ARV</a:t>
                      </a:r>
                    </a:p>
                  </a:txBody>
                  <a:tcPr marL="45720" marR="45720" horzOverflow="overflow">
                    <a:solidFill>
                      <a:srgbClr val="D99694"/>
                    </a:solidFill>
                  </a:tcPr>
                </a:tc>
                <a:tc>
                  <a:txBody>
                    <a:bodyPr/>
                    <a:lstStyle/>
                    <a:p>
                      <a:pPr algn="ctr">
                        <a:defRPr sz="1800"/>
                      </a:pPr>
                      <a:r>
                        <a:t>101 (17,8%)</a:t>
                      </a:r>
                    </a:p>
                  </a:txBody>
                  <a:tcPr marL="45720" marR="45720" horzOverflow="overflow">
                    <a:solidFill>
                      <a:srgbClr val="D99694"/>
                    </a:solidFill>
                  </a:tcPr>
                </a:tc>
                <a:tc>
                  <a:txBody>
                    <a:bodyPr/>
                    <a:lstStyle/>
                    <a:p>
                      <a:pPr algn="ctr">
                        <a:defRPr sz="1800"/>
                      </a:pPr>
                      <a:r>
                        <a:t>447 (79%)</a:t>
                      </a:r>
                    </a:p>
                  </a:txBody>
                  <a:tcPr marL="45720" marR="45720" horzOverflow="overflow">
                    <a:solidFill>
                      <a:srgbClr val="D99694"/>
                    </a:solidFill>
                  </a:tcPr>
                </a:tc>
                <a:tc>
                  <a:txBody>
                    <a:bodyPr/>
                    <a:lstStyle/>
                    <a:p>
                      <a:pPr algn="ctr">
                        <a:defRPr sz="1800"/>
                      </a:pPr>
                      <a:r>
                        <a:t>18 (3,2%)</a:t>
                      </a:r>
                    </a:p>
                  </a:txBody>
                  <a:tcPr marL="45720" marR="45720" horzOverflow="overflow">
                    <a:solidFill>
                      <a:srgbClr val="D99694"/>
                    </a:solidFill>
                  </a:tcPr>
                </a:tc>
                <a:tc>
                  <a:txBody>
                    <a:bodyPr/>
                    <a:lstStyle/>
                    <a:p>
                      <a:pPr algn="ctr">
                        <a:defRPr sz="1800"/>
                      </a:pPr>
                      <a:r>
                        <a:t>64</a:t>
                      </a:r>
                    </a:p>
                  </a:txBody>
                  <a:tcPr marL="45720" marR="45720" horzOverflow="overflow">
                    <a:solidFill>
                      <a:srgbClr val="D99694"/>
                    </a:solidFill>
                  </a:tcPr>
                </a:tc>
              </a:tr>
              <a:tr h="607142">
                <a:tc>
                  <a:txBody>
                    <a:bodyPr/>
                    <a:lstStyle/>
                    <a:p>
                      <a:pPr algn="l">
                        <a:defRPr sz="1800"/>
                      </a:pPr>
                      <a:r>
                        <a:t>Dépistage</a:t>
                      </a:r>
                    </a:p>
                  </a:txBody>
                  <a:tcPr marL="45720" marR="45720" horzOverflow="overflow">
                    <a:lnB w="12700">
                      <a:solidFill>
                        <a:srgbClr val="000000"/>
                      </a:solidFill>
                    </a:lnB>
                    <a:solidFill>
                      <a:srgbClr val="D99694"/>
                    </a:solidFill>
                  </a:tcPr>
                </a:tc>
                <a:tc>
                  <a:txBody>
                    <a:bodyPr/>
                    <a:lstStyle/>
                    <a:p>
                      <a:pPr algn="ctr">
                        <a:defRPr sz="1800"/>
                      </a:pPr>
                      <a:r>
                        <a:t>161 ( 30,6%)</a:t>
                      </a:r>
                    </a:p>
                  </a:txBody>
                  <a:tcPr marL="45720" marR="45720" horzOverflow="overflow">
                    <a:lnB w="12700">
                      <a:solidFill>
                        <a:srgbClr val="000000"/>
                      </a:solidFill>
                    </a:lnB>
                    <a:solidFill>
                      <a:srgbClr val="D99694"/>
                    </a:solidFill>
                  </a:tcPr>
                </a:tc>
                <a:tc>
                  <a:txBody>
                    <a:bodyPr/>
                    <a:lstStyle/>
                    <a:p>
                      <a:pPr algn="ctr">
                        <a:defRPr sz="1800"/>
                      </a:pPr>
                      <a:r>
                        <a:t>348 (66%)</a:t>
                      </a:r>
                    </a:p>
                  </a:txBody>
                  <a:tcPr marL="45720" marR="45720" horzOverflow="overflow">
                    <a:lnB w="12700">
                      <a:solidFill>
                        <a:srgbClr val="000000"/>
                      </a:solidFill>
                    </a:lnB>
                    <a:solidFill>
                      <a:srgbClr val="D99694"/>
                    </a:solidFill>
                  </a:tcPr>
                </a:tc>
                <a:tc>
                  <a:txBody>
                    <a:bodyPr/>
                    <a:lstStyle/>
                    <a:p>
                      <a:pPr algn="ctr">
                        <a:defRPr sz="1800"/>
                      </a:pPr>
                      <a:r>
                        <a:t>18 (3,4%)</a:t>
                      </a:r>
                    </a:p>
                  </a:txBody>
                  <a:tcPr marL="45720" marR="45720" horzOverflow="overflow">
                    <a:lnB w="12700">
                      <a:solidFill>
                        <a:srgbClr val="000000"/>
                      </a:solidFill>
                    </a:lnB>
                    <a:solidFill>
                      <a:srgbClr val="D99694"/>
                    </a:solidFill>
                  </a:tcPr>
                </a:tc>
                <a:tc>
                  <a:txBody>
                    <a:bodyPr/>
                    <a:lstStyle/>
                    <a:p>
                      <a:pPr algn="ctr">
                        <a:defRPr sz="1800"/>
                      </a:pPr>
                      <a:r>
                        <a:t>103</a:t>
                      </a:r>
                    </a:p>
                  </a:txBody>
                  <a:tcPr marL="45720" marR="45720" horzOverflow="overflow">
                    <a:lnB w="12700">
                      <a:solidFill>
                        <a:srgbClr val="000000"/>
                      </a:solidFill>
                    </a:lnB>
                    <a:solidFill>
                      <a:srgbClr val="D99694"/>
                    </a:solidFill>
                  </a:tcPr>
                </a:tc>
              </a:tr>
            </a:tbl>
          </a:graphicData>
        </a:graphic>
      </p:graphicFrame>
    </p:spTree>
  </p:cSld>
  <p:clrMapOvr>
    <a:masterClrMapping/>
  </p:clrMapOvr>
  <p:transition spd="slow"/>
</p:sld>
</file>

<file path=ppt/theme/theme1.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2667</Words>
  <Application>Microsoft Office PowerPoint</Application>
  <PresentationFormat>Affichage à l'écran (4:3)</PresentationFormat>
  <Paragraphs>754</Paragraphs>
  <Slides>64</Slides>
  <Notes>14</Notes>
  <HiddenSlides>25</HiddenSlides>
  <MMClips>0</MMClips>
  <ScaleCrop>false</ScaleCrop>
  <HeadingPairs>
    <vt:vector size="4" baseType="variant">
      <vt:variant>
        <vt:lpstr>Thème</vt:lpstr>
      </vt:variant>
      <vt:variant>
        <vt:i4>1</vt:i4>
      </vt:variant>
      <vt:variant>
        <vt:lpstr>Titres des diapositives</vt:lpstr>
      </vt:variant>
      <vt:variant>
        <vt:i4>64</vt:i4>
      </vt:variant>
    </vt:vector>
  </HeadingPairs>
  <TitlesOfParts>
    <vt:vector size="65" baseType="lpstr">
      <vt:lpstr>Thème Office</vt:lpstr>
      <vt:lpstr>Prise en charge ambulatoire des PVVIH : état des lieux et perspectives  </vt:lpstr>
      <vt:lpstr>Recrutement des patients</vt:lpstr>
      <vt:lpstr> Répartition par hôpital</vt:lpstr>
      <vt:lpstr>Population </vt:lpstr>
      <vt:lpstr>Pays de naissance, couverture sociale</vt:lpstr>
      <vt:lpstr>Suivi VIH, traitement ARV</vt:lpstr>
      <vt:lpstr>Déclaration de Médecin traitant</vt:lpstr>
      <vt:lpstr>Place du MG dans la PEC des patients</vt:lpstr>
      <vt:lpstr>Consultation MG/MH</vt:lpstr>
      <vt:lpstr>Délivrance ARV, examens de suivi</vt:lpstr>
      <vt:lpstr>Acceptabilité du suivi partagé ville/hôpital</vt:lpstr>
      <vt:lpstr>Raisons du non</vt:lpstr>
      <vt:lpstr>Autres  (n=69)</vt:lpstr>
      <vt:lpstr>CONCLUSION</vt:lpstr>
      <vt:lpstr>ENQUETE MEDECINS</vt:lpstr>
      <vt:lpstr>Recrutement</vt:lpstr>
      <vt:lpstr>102 Médecins hospitaliers</vt:lpstr>
      <vt:lpstr>SUIVI ALTERNE, CONVENTION PARTAGEE AVEC MG</vt:lpstr>
      <vt:lpstr>Commentaires </vt:lpstr>
      <vt:lpstr>Questions oui/non</vt:lpstr>
      <vt:lpstr>Présentation PowerPoint</vt:lpstr>
      <vt:lpstr>Présentation PowerPoint</vt:lpstr>
      <vt:lpstr>Présentation PowerPoint</vt:lpstr>
      <vt:lpstr>Commentaires</vt:lpstr>
      <vt:lpstr>Commentaires</vt:lpstr>
      <vt:lpstr>Commentaires (2)</vt:lpstr>
      <vt:lpstr> CONCLUSION</vt:lpstr>
      <vt:lpstr>ENQUETE MEDECINS </vt:lpstr>
      <vt:lpstr>Médecins participants</vt:lpstr>
      <vt:lpstr>Médecins participants</vt:lpstr>
      <vt:lpstr>Age des médecins Moyenne 49,5 ans</vt:lpstr>
      <vt:lpstr>Formation</vt:lpstr>
      <vt:lpstr>Présentation PowerPoint</vt:lpstr>
      <vt:lpstr>Suivi de PVVIH = 87,5% des MG</vt:lpstr>
      <vt:lpstr>Renouvellement ARV ? </vt:lpstr>
      <vt:lpstr>PEC partagée </vt:lpstr>
      <vt:lpstr>Attentes de MG / collaboration</vt:lpstr>
      <vt:lpstr>« Convention de suivi partagé »</vt:lpstr>
      <vt:lpstr>Accès Dossier informatique hospitalier </vt:lpstr>
      <vt:lpstr>Carnet d’adresse, commentaires</vt:lpstr>
      <vt:lpstr>Conclusion</vt:lpstr>
      <vt:lpstr>ENQUETE PHARMACIENS</vt:lpstr>
      <vt:lpstr>Recrutement</vt:lpstr>
      <vt:lpstr>Population</vt:lpstr>
      <vt:lpstr>Age  Moyenne 51,7 ans </vt:lpstr>
      <vt:lpstr>Formation/collaboration</vt:lpstr>
      <vt:lpstr>Dispensation ARV</vt:lpstr>
      <vt:lpstr>Dispensation ARV</vt:lpstr>
      <vt:lpstr>Dispensation ARV</vt:lpstr>
      <vt:lpstr>Entretiens pharmaceutiques</vt:lpstr>
      <vt:lpstr>Commentaires (2)</vt:lpstr>
      <vt:lpstr>Collaboration, ETP </vt:lpstr>
      <vt:lpstr>Frein collaboration </vt:lpstr>
      <vt:lpstr>Commentaires généraux</vt:lpstr>
      <vt:lpstr>CONCLUSION</vt:lpstr>
      <vt:lpstr>ENQUETE PHARMACIENS</vt:lpstr>
      <vt:lpstr>Participants à l’enquête </vt:lpstr>
      <vt:lpstr>Dispensation ARV</vt:lpstr>
      <vt:lpstr>Pratiques</vt:lpstr>
      <vt:lpstr>Collaboration ville-hôpital</vt:lpstr>
      <vt:lpstr>Moyens à mettre en oeuvre ?</vt:lpstr>
      <vt:lpstr>Commentaires</vt:lpstr>
      <vt:lpstr>Conclusion</vt:lpstr>
      <vt:lpstr>Conclusion générale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Prise en charge ambulatoire des PVVIH : état des lieux et perspectives  </dc:title>
  <dc:creator>MSPU02</dc:creator>
  <cp:lastModifiedBy>MSPU02</cp:lastModifiedBy>
  <cp:revision>1</cp:revision>
  <dcterms:modified xsi:type="dcterms:W3CDTF">2016-09-19T11:21:37Z</dcterms:modified>
</cp:coreProperties>
</file>